
<file path=[Content_Types].xml><?xml version="1.0" encoding="utf-8"?>
<Types xmlns="http://schemas.openxmlformats.org/package/2006/content-types">
  <Default Extension="emf" ContentType="image/x-emf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387" r:id="rId3"/>
    <p:sldId id="257" r:id="rId4"/>
    <p:sldId id="260" r:id="rId6"/>
    <p:sldId id="292" r:id="rId7"/>
    <p:sldId id="261" r:id="rId8"/>
    <p:sldId id="290" r:id="rId9"/>
    <p:sldId id="503" r:id="rId10"/>
    <p:sldId id="504" r:id="rId11"/>
    <p:sldId id="505" r:id="rId12"/>
    <p:sldId id="506" r:id="rId13"/>
    <p:sldId id="507" r:id="rId14"/>
    <p:sldId id="508" r:id="rId15"/>
    <p:sldId id="509" r:id="rId16"/>
    <p:sldId id="510" r:id="rId17"/>
    <p:sldId id="511" r:id="rId18"/>
    <p:sldId id="512" r:id="rId19"/>
    <p:sldId id="513" r:id="rId20"/>
    <p:sldId id="515" r:id="rId21"/>
    <p:sldId id="516" r:id="rId22"/>
    <p:sldId id="517" r:id="rId23"/>
    <p:sldId id="518" r:id="rId24"/>
    <p:sldId id="519" r:id="rId25"/>
    <p:sldId id="520" r:id="rId26"/>
    <p:sldId id="521" r:id="rId27"/>
    <p:sldId id="522" r:id="rId28"/>
    <p:sldId id="523" r:id="rId29"/>
    <p:sldId id="524" r:id="rId30"/>
    <p:sldId id="525" r:id="rId31"/>
    <p:sldId id="526" r:id="rId32"/>
    <p:sldId id="527" r:id="rId33"/>
    <p:sldId id="528" r:id="rId34"/>
    <p:sldId id="529" r:id="rId35"/>
    <p:sldId id="289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789C"/>
    <a:srgbClr val="FF4940"/>
    <a:srgbClr val="0063A8"/>
    <a:srgbClr val="FFFFFF"/>
    <a:srgbClr val="FF9300"/>
    <a:srgbClr val="FF7E79"/>
    <a:srgbClr val="00558D"/>
    <a:srgbClr val="0D66B3"/>
    <a:srgbClr val="00499B"/>
    <a:srgbClr val="2D6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03" autoAdjust="0"/>
    <p:restoredTop sz="93367" autoAdjust="0"/>
  </p:normalViewPr>
  <p:slideViewPr>
    <p:cSldViewPr snapToGrid="0" snapToObjects="1">
      <p:cViewPr varScale="1">
        <p:scale>
          <a:sx n="67" d="100"/>
          <a:sy n="67" d="100"/>
        </p:scale>
        <p:origin x="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8B79D-11F4-8440-A66A-6FF2B98FF38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8B10C-125C-BC4A-BC8D-955F39AC24C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渐进式： 我们可以由浅入深，由简单到复杂的的使用</a:t>
            </a:r>
            <a:r>
              <a:rPr lang="en-US" altLang="zh-CN"/>
              <a:t>Vue.js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我们也可以只使用</a:t>
            </a:r>
            <a:r>
              <a:rPr lang="en-US" altLang="zh-CN"/>
              <a:t>vue</a:t>
            </a:r>
            <a:r>
              <a:rPr lang="zh-CN" altLang="en-US"/>
              <a:t>里面的部分功能也是可以的。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事例可以参考计数器例子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事例可以参考计数器例子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事例可以参考计数器例子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事例可以参考计数器例子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事例可以参考计数器例子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事例可以参考计数器例子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事例可以参考计数器例子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事例可以参考计数器例子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事例可以参考计数器例子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事例可以参考计数器例子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第一种方式是通过</a:t>
            </a:r>
            <a:r>
              <a:rPr lang="en-US" altLang="zh-CN"/>
              <a:t>script</a:t>
            </a:r>
            <a:r>
              <a:rPr lang="zh-CN" altLang="en-US"/>
              <a:t>标签引入，类似引入</a:t>
            </a:r>
            <a:r>
              <a:rPr lang="en-US" altLang="zh-CN"/>
              <a:t>jquery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第二种方式是通过</a:t>
            </a:r>
            <a:r>
              <a:rPr lang="en-US" altLang="zh-CN"/>
              <a:t>CLI</a:t>
            </a:r>
            <a:r>
              <a:rPr lang="zh-CN" altLang="en-US"/>
              <a:t>（命令行）生成</a:t>
            </a:r>
            <a:r>
              <a:rPr lang="en-US" altLang="zh-CN"/>
              <a:t>vue</a:t>
            </a:r>
            <a:r>
              <a:rPr lang="zh-CN" altLang="en-US"/>
              <a:t>的脚手架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第三种方式是通过</a:t>
            </a:r>
            <a:r>
              <a:rPr lang="en-US" altLang="zh-CN"/>
              <a:t>CDN</a:t>
            </a:r>
            <a:r>
              <a:rPr lang="zh-CN" altLang="en-US"/>
              <a:t>引入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事例可以参考计数器例子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事例可以参考计数器例子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事例可以参考计数器例子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事例可以参考计数器例子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事例可以参考计数器例子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事例可以参考计数器例子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事例可以参考计数器例子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事例可以参考计数器例子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事例可以参考计数器例子</a:t>
            </a: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事例可以参考计数器例子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事例可以参考计数器例子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事例可以参考计数器例子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事例可以参考计数器例子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事例可以参考计数器例子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事例可以参考计数器例子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16500-E53E-4849-9666-6525DAA70B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F7F2-B090-CD4F-8287-D418C61CCC8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16500-E53E-4849-9666-6525DAA70B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F7F2-B090-CD4F-8287-D418C61CCC8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16500-E53E-4849-9666-6525DAA70B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F7F2-B090-CD4F-8287-D418C61CCC8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16500-E53E-4849-9666-6525DAA70B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F7F2-B090-CD4F-8287-D418C61CCC8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16500-E53E-4849-9666-6525DAA70B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F7F2-B090-CD4F-8287-D418C61CCC8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16500-E53E-4849-9666-6525DAA70B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F7F2-B090-CD4F-8287-D418C61CCC8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16500-E53E-4849-9666-6525DAA70B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F7F2-B090-CD4F-8287-D418C61CCC8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16500-E53E-4849-9666-6525DAA70B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F7F2-B090-CD4F-8287-D418C61CCC8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16500-E53E-4849-9666-6525DAA70B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F7F2-B090-CD4F-8287-D418C61CCC8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16500-E53E-4849-9666-6525DAA70B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F7F2-B090-CD4F-8287-D418C61CCC8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16500-E53E-4849-9666-6525DAA70B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F7F2-B090-CD4F-8287-D418C61CCC8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16500-E53E-4849-9666-6525DAA70B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4F7F2-B090-CD4F-8287-D418C61CCC8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.xml"/><Relationship Id="rId6" Type="http://schemas.openxmlformats.org/officeDocument/2006/relationships/hyperlink" Target="demo1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hyperlink" Target="https://cn.vuejs.org/v2/api/#&#36873;&#39033;-&#25968;&#25454;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hyperlink" Target="demo1" TargetMode="External"/><Relationship Id="rId4" Type="http://schemas.openxmlformats.org/officeDocument/2006/relationships/image" Target="../media/image15.png"/><Relationship Id="rId3" Type="http://schemas.openxmlformats.org/officeDocument/2006/relationships/hyperlink" Target="https://cn.vuejs.org/v2/api/#&#36873;&#39033;-&#25968;&#25454;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demo1" TargetMode="External"/><Relationship Id="rId3" Type="http://schemas.openxmlformats.org/officeDocument/2006/relationships/hyperlink" Target="https://cn.vuejs.org/v2/api/#&#36873;&#39033;-&#25968;&#25454;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demo1" TargetMode="External"/><Relationship Id="rId3" Type="http://schemas.openxmlformats.org/officeDocument/2006/relationships/hyperlink" Target="https://cn.vuejs.org/v2/api/#&#36873;&#39033;-&#25968;&#25454;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demo1" TargetMode="External"/><Relationship Id="rId3" Type="http://schemas.openxmlformats.org/officeDocument/2006/relationships/hyperlink" Target="https://cn.vuejs.org/v2/api/#&#36873;&#39033;-&#25968;&#25454;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openxmlformats.org/officeDocument/2006/relationships/hyperlink" Target="demo1" TargetMode="External"/><Relationship Id="rId4" Type="http://schemas.openxmlformats.org/officeDocument/2006/relationships/hyperlink" Target="https://cn.vuejs.org/v2/api/#&#36873;&#39033;-&#25968;&#25454;" TargetMode="External"/><Relationship Id="rId3" Type="http://schemas.openxmlformats.org/officeDocument/2006/relationships/hyperlink" Target="https://cn.vuejs.org/v2/guide/class-and-style.html#&#32465;&#23450;-HTML-Class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hyperlink" Target="demo1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hyperlink" Target="demo1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5.emf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hyperlink" Target="demo1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5.emf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hyperlink" Target="demo1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hyperlink" Target="demo1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5.emf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hyperlink" Target="demo1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5.emf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hyperlink" Target="demo1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5.emf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hyperlink" Target="demo1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5.emf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hyperlink" Target="demo1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5.emf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hyperlink" Target="demo1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5.emf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hyperlink" Target="demo1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5.emf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3" Type="http://schemas.openxmlformats.org/officeDocument/2006/relationships/hyperlink" Target="demo1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5.emf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hyperlink" Target="demo1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5.emf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3" Type="http://schemas.openxmlformats.org/officeDocument/2006/relationships/hyperlink" Target="demo1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3" Type="http://schemas.openxmlformats.org/officeDocument/2006/relationships/hyperlink" Target="demo1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5.emf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hyperlink" Target="demo1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5.emf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hyperlink" Target="demo1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5.emf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hyperlink" Target="http://www.zcool.com.cn/img.html?src=/g/30/43/1243698588245.jpg" TargetMode="Externa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hyperlink" Target="http://172.31.75.11/xuleia/vue-demo/blob/master/demo1.html" TargetMode="External"/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hyperlink" Target="demo1" TargetMode="External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hyperlink" Target="demo1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hyperlink" Target="https://cn.vuejs.org/v2/api/#&#36873;&#39033;-&#25968;&#25454;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/>
        </p:nvPicPr>
        <p:blipFill rotWithShape="1">
          <a:blip r:embed="rId1"/>
          <a:srcRect l="874" r="338" b="16248"/>
          <a:stretch>
            <a:fillRect/>
          </a:stretch>
        </p:blipFill>
        <p:spPr>
          <a:xfrm>
            <a:off x="0" y="0"/>
            <a:ext cx="12192000" cy="514682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1455420"/>
            <a:ext cx="1219136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zh-CN" altLang="en-US" sz="4000" b="1" dirty="0">
              <a:solidFill>
                <a:srgbClr val="34789C"/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  <a:p>
            <a:pPr algn="ctr"/>
            <a:r>
              <a:rPr kumimoji="1" lang="en-US" altLang="zh-CN" sz="4000" b="1" dirty="0">
                <a:solidFill>
                  <a:srgbClr val="34789C"/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Vue.js</a:t>
            </a:r>
            <a:r>
              <a:rPr kumimoji="1" lang="zh-CN" altLang="en-US" sz="4000" b="1" dirty="0">
                <a:solidFill>
                  <a:srgbClr val="34789C"/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基础培训</a:t>
            </a:r>
            <a:br>
              <a:rPr lang="zh-CN" altLang="en-US" sz="4000" dirty="0" smtClean="0">
                <a:solidFill>
                  <a:schemeClr val="accent2">
                    <a:lumMod val="75000"/>
                  </a:schemeClr>
                </a:solidFill>
                <a:ea typeface="宋体" panose="02010600030101010101" pitchFamily="2" charset="-122"/>
                <a:sym typeface="+mn-ea"/>
              </a:rPr>
            </a:br>
            <a:endParaRPr lang="zh-TW" altLang="en-US" sz="4000" dirty="0">
              <a:solidFill>
                <a:schemeClr val="accent2">
                  <a:lumMod val="75000"/>
                </a:schemeClr>
              </a:solidFill>
              <a:ea typeface="PMingLiU" panose="02020500000000000000" pitchFamily="18" charset="-120"/>
            </a:endParaRPr>
          </a:p>
          <a:p>
            <a:pPr algn="ctr"/>
            <a:r>
              <a:rPr lang="zh-CN" altLang="en-US" sz="4000" b="1" smtClean="0">
                <a:solidFill>
                  <a:srgbClr val="FFFFFF"/>
                </a:solidFill>
                <a:latin typeface="微软雅黑" charset="-122"/>
                <a:ea typeface="微软雅黑" charset="-122"/>
                <a:cs typeface="微软雅黑" charset="-122"/>
              </a:rPr>
              <a:t>框架培训</a:t>
            </a:r>
            <a:endParaRPr lang="zh-CN" altLang="en-US" sz="4000" b="1" dirty="0">
              <a:solidFill>
                <a:srgbClr val="FFFF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2935" y="3706743"/>
            <a:ext cx="1957242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defRPr>
                <a:latin typeface="楷体" charset="-122"/>
                <a:ea typeface="楷体" charset="-122"/>
                <a:cs typeface="楷体" charset="-122"/>
                <a:sym typeface="楷体" charset="-122"/>
              </a:defRPr>
            </a:pPr>
            <a:endParaRPr lang="zh-CN" altLang="en-US" sz="1400" dirty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marL="342900" indent="-342900">
              <a:lnSpc>
                <a:spcPct val="150000"/>
              </a:lnSpc>
              <a:defRPr>
                <a:latin typeface="楷体" charset="-122"/>
                <a:ea typeface="楷体" charset="-122"/>
                <a:cs typeface="楷体" charset="-122"/>
                <a:sym typeface="楷体" charset="-122"/>
              </a:defRPr>
            </a:pPr>
            <a:endParaRPr lang="zh-CN" altLang="en-US" sz="1400" dirty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endParaRPr kumimoji="1" lang="zh-CN" altLang="en-US" sz="1400" dirty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0" y="5096436"/>
            <a:ext cx="12192000" cy="50392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9350944" y="5959976"/>
            <a:ext cx="2361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charset="-122"/>
                <a:ea typeface="微软雅黑" charset="-122"/>
                <a:cs typeface="微软雅黑" charset="-122"/>
              </a:rPr>
              <a:t>为企业，连接与规划一切资源</a:t>
            </a:r>
            <a:endParaRPr kumimoji="1"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11" y="5855618"/>
            <a:ext cx="904762" cy="4857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473" y="5855980"/>
            <a:ext cx="480546" cy="48535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746864" y="6497630"/>
            <a:ext cx="11457836" cy="360370"/>
          </a:xfrm>
          <a:custGeom>
            <a:avLst/>
            <a:gdLst>
              <a:gd name="connsiteX0" fmla="*/ 0 w 11457836"/>
              <a:gd name="connsiteY0" fmla="*/ 0 h 348082"/>
              <a:gd name="connsiteX1" fmla="*/ 11457836 w 11457836"/>
              <a:gd name="connsiteY1" fmla="*/ 0 h 348082"/>
              <a:gd name="connsiteX2" fmla="*/ 11457836 w 11457836"/>
              <a:gd name="connsiteY2" fmla="*/ 348082 h 348082"/>
              <a:gd name="connsiteX3" fmla="*/ 0 w 11457836"/>
              <a:gd name="connsiteY3" fmla="*/ 348082 h 348082"/>
              <a:gd name="connsiteX4" fmla="*/ 0 w 11457836"/>
              <a:gd name="connsiteY4" fmla="*/ 0 h 348082"/>
              <a:gd name="connsiteX0-1" fmla="*/ 0 w 11457836"/>
              <a:gd name="connsiteY0-2" fmla="*/ 0 h 354020"/>
              <a:gd name="connsiteX1-3" fmla="*/ 11457836 w 11457836"/>
              <a:gd name="connsiteY1-4" fmla="*/ 0 h 354020"/>
              <a:gd name="connsiteX2-5" fmla="*/ 11457836 w 11457836"/>
              <a:gd name="connsiteY2-6" fmla="*/ 348082 h 354020"/>
              <a:gd name="connsiteX3-7" fmla="*/ 112816 w 11457836"/>
              <a:gd name="connsiteY3-8" fmla="*/ 354020 h 354020"/>
              <a:gd name="connsiteX4-9" fmla="*/ 0 w 11457836"/>
              <a:gd name="connsiteY4-10" fmla="*/ 0 h 354020"/>
              <a:gd name="connsiteX0-11" fmla="*/ 0 w 11559436"/>
              <a:gd name="connsiteY0-12" fmla="*/ 0 h 360370"/>
              <a:gd name="connsiteX1-13" fmla="*/ 11559436 w 11559436"/>
              <a:gd name="connsiteY1-14" fmla="*/ 6350 h 360370"/>
              <a:gd name="connsiteX2-15" fmla="*/ 11559436 w 11559436"/>
              <a:gd name="connsiteY2-16" fmla="*/ 354432 h 360370"/>
              <a:gd name="connsiteX3-17" fmla="*/ 214416 w 11559436"/>
              <a:gd name="connsiteY3-18" fmla="*/ 360370 h 360370"/>
              <a:gd name="connsiteX4-19" fmla="*/ 0 w 11559436"/>
              <a:gd name="connsiteY4-20" fmla="*/ 0 h 360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59436" h="360370">
                <a:moveTo>
                  <a:pt x="0" y="0"/>
                </a:moveTo>
                <a:lnTo>
                  <a:pt x="11559436" y="6350"/>
                </a:lnTo>
                <a:lnTo>
                  <a:pt x="11559436" y="354432"/>
                </a:lnTo>
                <a:lnTo>
                  <a:pt x="214416" y="360370"/>
                </a:lnTo>
                <a:lnTo>
                  <a:pt x="0" y="0"/>
                </a:lnTo>
                <a:close/>
              </a:path>
            </a:pathLst>
          </a:cu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93871" y="6526515"/>
            <a:ext cx="2010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www.justsharecloud.com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1505" y="6517802"/>
            <a:ext cx="215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为企业，连接与规划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资源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0229" y="263608"/>
            <a:ext cx="22707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Vue</a:t>
            </a:r>
            <a:r>
              <a:rPr kumimoji="1" lang="zh-CN" altLang="en-US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的生命周期</a:t>
            </a:r>
            <a:endParaRPr kumimoji="1" lang="en-US" altLang="zh-CN" sz="2400" b="1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73416" y="723677"/>
            <a:ext cx="2235120" cy="49801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/>
          <a:srcRect l="42114"/>
          <a:stretch>
            <a:fillRect/>
          </a:stretch>
        </p:blipFill>
        <p:spPr>
          <a:xfrm>
            <a:off x="29336" y="0"/>
            <a:ext cx="342228" cy="107490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8" y="6387499"/>
            <a:ext cx="480546" cy="485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46760" y="981075"/>
            <a:ext cx="10584815" cy="1309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lnSpc>
                <a:spcPct val="220000"/>
              </a:lnSpc>
              <a:buFont typeface="Wingdings" panose="05000000000000000000" charset="0"/>
              <a:buChar char=""/>
            </a:pP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  <a:p>
            <a:pPr marL="285750" lvl="0" indent="-285750" algn="l">
              <a:lnSpc>
                <a:spcPct val="220000"/>
              </a:lnSpc>
              <a:buFont typeface="Wingdings" panose="05000000000000000000" charset="0"/>
              <a:buChar char="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hlinkClick r:id="rId3" action="ppaction://hlinkfile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30" y="981075"/>
            <a:ext cx="4937125" cy="4392295"/>
          </a:xfrm>
          <a:prstGeom prst="rect">
            <a:avLst/>
          </a:prstGeom>
        </p:spPr>
      </p:pic>
      <p:pic>
        <p:nvPicPr>
          <p:cNvPr id="8" name="图片 7" descr="lifecycl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100" y="263525"/>
            <a:ext cx="3558540" cy="59302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73430" y="5466715"/>
            <a:ext cx="1635125" cy="7004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事例：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6" action="ppaction://hlinkfile"/>
              </a:rPr>
              <a:t>demo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6" action="ppaction://hlinkfile"/>
              </a:rPr>
              <a:t>4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  <a:hlinkClick r:id="rId6" action="ppaction://hlinkfi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746864" y="6497630"/>
            <a:ext cx="11457836" cy="360370"/>
          </a:xfrm>
          <a:custGeom>
            <a:avLst/>
            <a:gdLst>
              <a:gd name="connsiteX0" fmla="*/ 0 w 11457836"/>
              <a:gd name="connsiteY0" fmla="*/ 0 h 348082"/>
              <a:gd name="connsiteX1" fmla="*/ 11457836 w 11457836"/>
              <a:gd name="connsiteY1" fmla="*/ 0 h 348082"/>
              <a:gd name="connsiteX2" fmla="*/ 11457836 w 11457836"/>
              <a:gd name="connsiteY2" fmla="*/ 348082 h 348082"/>
              <a:gd name="connsiteX3" fmla="*/ 0 w 11457836"/>
              <a:gd name="connsiteY3" fmla="*/ 348082 h 348082"/>
              <a:gd name="connsiteX4" fmla="*/ 0 w 11457836"/>
              <a:gd name="connsiteY4" fmla="*/ 0 h 348082"/>
              <a:gd name="connsiteX0-1" fmla="*/ 0 w 11457836"/>
              <a:gd name="connsiteY0-2" fmla="*/ 0 h 354020"/>
              <a:gd name="connsiteX1-3" fmla="*/ 11457836 w 11457836"/>
              <a:gd name="connsiteY1-4" fmla="*/ 0 h 354020"/>
              <a:gd name="connsiteX2-5" fmla="*/ 11457836 w 11457836"/>
              <a:gd name="connsiteY2-6" fmla="*/ 348082 h 354020"/>
              <a:gd name="connsiteX3-7" fmla="*/ 112816 w 11457836"/>
              <a:gd name="connsiteY3-8" fmla="*/ 354020 h 354020"/>
              <a:gd name="connsiteX4-9" fmla="*/ 0 w 11457836"/>
              <a:gd name="connsiteY4-10" fmla="*/ 0 h 354020"/>
              <a:gd name="connsiteX0-11" fmla="*/ 0 w 11559436"/>
              <a:gd name="connsiteY0-12" fmla="*/ 0 h 360370"/>
              <a:gd name="connsiteX1-13" fmla="*/ 11559436 w 11559436"/>
              <a:gd name="connsiteY1-14" fmla="*/ 6350 h 360370"/>
              <a:gd name="connsiteX2-15" fmla="*/ 11559436 w 11559436"/>
              <a:gd name="connsiteY2-16" fmla="*/ 354432 h 360370"/>
              <a:gd name="connsiteX3-17" fmla="*/ 214416 w 11559436"/>
              <a:gd name="connsiteY3-18" fmla="*/ 360370 h 360370"/>
              <a:gd name="connsiteX4-19" fmla="*/ 0 w 11559436"/>
              <a:gd name="connsiteY4-20" fmla="*/ 0 h 360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59436" h="360370">
                <a:moveTo>
                  <a:pt x="0" y="0"/>
                </a:moveTo>
                <a:lnTo>
                  <a:pt x="11559436" y="6350"/>
                </a:lnTo>
                <a:lnTo>
                  <a:pt x="11559436" y="354432"/>
                </a:lnTo>
                <a:lnTo>
                  <a:pt x="214416" y="360370"/>
                </a:lnTo>
                <a:lnTo>
                  <a:pt x="0" y="0"/>
                </a:lnTo>
                <a:close/>
              </a:path>
            </a:pathLst>
          </a:cu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93871" y="6526515"/>
            <a:ext cx="2010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www.justsharecloud.com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1505" y="6517802"/>
            <a:ext cx="215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为企业，连接与规划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资源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0229" y="263608"/>
            <a:ext cx="1554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插值</a:t>
            </a:r>
            <a:r>
              <a:rPr kumimoji="1" lang="en-US" altLang="zh-CN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-</a:t>
            </a:r>
            <a:r>
              <a:rPr kumimoji="1" lang="zh-CN" altLang="en-US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文本</a:t>
            </a:r>
            <a:endParaRPr kumimoji="1" lang="zh-CN" altLang="en-US" sz="2400" b="1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73416" y="723677"/>
            <a:ext cx="2235120" cy="49801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/>
          <a:srcRect l="42114"/>
          <a:stretch>
            <a:fillRect/>
          </a:stretch>
        </p:blipFill>
        <p:spPr>
          <a:xfrm>
            <a:off x="29336" y="0"/>
            <a:ext cx="342228" cy="107490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8" y="6387499"/>
            <a:ext cx="480546" cy="485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46760" y="981075"/>
            <a:ext cx="10584815" cy="1309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lnSpc>
                <a:spcPct val="220000"/>
              </a:lnSpc>
              <a:buFont typeface="Wingdings" panose="05000000000000000000" charset="0"/>
              <a:buChar char=""/>
            </a:pP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  <a:p>
            <a:pPr marL="285750" lvl="0" indent="-285750" algn="l">
              <a:lnSpc>
                <a:spcPct val="220000"/>
              </a:lnSpc>
              <a:buFont typeface="Wingdings" panose="05000000000000000000" charset="0"/>
              <a:buChar char="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hlinkClick r:id="rId3" action="ppaction://hlinkfile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30" y="878840"/>
            <a:ext cx="8551545" cy="45885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1395" y="5354955"/>
            <a:ext cx="1635125" cy="7004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事例：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5" action="ppaction://hlinkfile"/>
              </a:rPr>
              <a:t>demo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5" action="ppaction://hlinkfile"/>
              </a:rPr>
              <a:t>5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  <a:hlinkClick r:id="rId5" action="ppaction://hlinkfi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746864" y="6497630"/>
            <a:ext cx="11457836" cy="360370"/>
          </a:xfrm>
          <a:custGeom>
            <a:avLst/>
            <a:gdLst>
              <a:gd name="connsiteX0" fmla="*/ 0 w 11457836"/>
              <a:gd name="connsiteY0" fmla="*/ 0 h 348082"/>
              <a:gd name="connsiteX1" fmla="*/ 11457836 w 11457836"/>
              <a:gd name="connsiteY1" fmla="*/ 0 h 348082"/>
              <a:gd name="connsiteX2" fmla="*/ 11457836 w 11457836"/>
              <a:gd name="connsiteY2" fmla="*/ 348082 h 348082"/>
              <a:gd name="connsiteX3" fmla="*/ 0 w 11457836"/>
              <a:gd name="connsiteY3" fmla="*/ 348082 h 348082"/>
              <a:gd name="connsiteX4" fmla="*/ 0 w 11457836"/>
              <a:gd name="connsiteY4" fmla="*/ 0 h 348082"/>
              <a:gd name="connsiteX0-1" fmla="*/ 0 w 11457836"/>
              <a:gd name="connsiteY0-2" fmla="*/ 0 h 354020"/>
              <a:gd name="connsiteX1-3" fmla="*/ 11457836 w 11457836"/>
              <a:gd name="connsiteY1-4" fmla="*/ 0 h 354020"/>
              <a:gd name="connsiteX2-5" fmla="*/ 11457836 w 11457836"/>
              <a:gd name="connsiteY2-6" fmla="*/ 348082 h 354020"/>
              <a:gd name="connsiteX3-7" fmla="*/ 112816 w 11457836"/>
              <a:gd name="connsiteY3-8" fmla="*/ 354020 h 354020"/>
              <a:gd name="connsiteX4-9" fmla="*/ 0 w 11457836"/>
              <a:gd name="connsiteY4-10" fmla="*/ 0 h 354020"/>
              <a:gd name="connsiteX0-11" fmla="*/ 0 w 11559436"/>
              <a:gd name="connsiteY0-12" fmla="*/ 0 h 360370"/>
              <a:gd name="connsiteX1-13" fmla="*/ 11559436 w 11559436"/>
              <a:gd name="connsiteY1-14" fmla="*/ 6350 h 360370"/>
              <a:gd name="connsiteX2-15" fmla="*/ 11559436 w 11559436"/>
              <a:gd name="connsiteY2-16" fmla="*/ 354432 h 360370"/>
              <a:gd name="connsiteX3-17" fmla="*/ 214416 w 11559436"/>
              <a:gd name="connsiteY3-18" fmla="*/ 360370 h 360370"/>
              <a:gd name="connsiteX4-19" fmla="*/ 0 w 11559436"/>
              <a:gd name="connsiteY4-20" fmla="*/ 0 h 360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59436" h="360370">
                <a:moveTo>
                  <a:pt x="0" y="0"/>
                </a:moveTo>
                <a:lnTo>
                  <a:pt x="11559436" y="6350"/>
                </a:lnTo>
                <a:lnTo>
                  <a:pt x="11559436" y="354432"/>
                </a:lnTo>
                <a:lnTo>
                  <a:pt x="214416" y="360370"/>
                </a:lnTo>
                <a:lnTo>
                  <a:pt x="0" y="0"/>
                </a:lnTo>
                <a:close/>
              </a:path>
            </a:pathLst>
          </a:cu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93871" y="6526515"/>
            <a:ext cx="2010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www.justsharecloud.com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1505" y="6517802"/>
            <a:ext cx="215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为企业，连接与规划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资源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0229" y="263608"/>
            <a:ext cx="25304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插值</a:t>
            </a:r>
            <a:r>
              <a:rPr kumimoji="1" lang="en-US" altLang="zh-CN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-原始 HTML</a:t>
            </a:r>
            <a:endParaRPr kumimoji="1" lang="en-US" altLang="zh-CN" sz="2400" b="1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73416" y="723677"/>
            <a:ext cx="2235120" cy="49801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/>
          <a:srcRect l="42114"/>
          <a:stretch>
            <a:fillRect/>
          </a:stretch>
        </p:blipFill>
        <p:spPr>
          <a:xfrm>
            <a:off x="29336" y="0"/>
            <a:ext cx="342228" cy="107490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8" y="6387499"/>
            <a:ext cx="480546" cy="485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46760" y="981075"/>
            <a:ext cx="10584815" cy="1309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lnSpc>
                <a:spcPct val="220000"/>
              </a:lnSpc>
              <a:buFont typeface="Wingdings" panose="05000000000000000000" charset="0"/>
              <a:buChar char=""/>
            </a:pP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  <a:p>
            <a:pPr marL="285750" lvl="0" indent="-285750" algn="l">
              <a:lnSpc>
                <a:spcPct val="220000"/>
              </a:lnSpc>
              <a:buFont typeface="Wingdings" panose="05000000000000000000" charset="0"/>
              <a:buChar char="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hlinkClick r:id="rId3" action="ppaction://hlinkfile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01395" y="5354955"/>
            <a:ext cx="1635125" cy="70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事例：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4" action="ppaction://hlinkfile"/>
              </a:rPr>
              <a:t>demo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4" action="ppaction://hlinkfile"/>
              </a:rPr>
              <a:t>6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  <a:hlinkClick r:id="rId4" action="ppaction://hlinkfile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30" y="873125"/>
            <a:ext cx="9208135" cy="421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746864" y="6497630"/>
            <a:ext cx="11457836" cy="360370"/>
          </a:xfrm>
          <a:custGeom>
            <a:avLst/>
            <a:gdLst>
              <a:gd name="connsiteX0" fmla="*/ 0 w 11457836"/>
              <a:gd name="connsiteY0" fmla="*/ 0 h 348082"/>
              <a:gd name="connsiteX1" fmla="*/ 11457836 w 11457836"/>
              <a:gd name="connsiteY1" fmla="*/ 0 h 348082"/>
              <a:gd name="connsiteX2" fmla="*/ 11457836 w 11457836"/>
              <a:gd name="connsiteY2" fmla="*/ 348082 h 348082"/>
              <a:gd name="connsiteX3" fmla="*/ 0 w 11457836"/>
              <a:gd name="connsiteY3" fmla="*/ 348082 h 348082"/>
              <a:gd name="connsiteX4" fmla="*/ 0 w 11457836"/>
              <a:gd name="connsiteY4" fmla="*/ 0 h 348082"/>
              <a:gd name="connsiteX0-1" fmla="*/ 0 w 11457836"/>
              <a:gd name="connsiteY0-2" fmla="*/ 0 h 354020"/>
              <a:gd name="connsiteX1-3" fmla="*/ 11457836 w 11457836"/>
              <a:gd name="connsiteY1-4" fmla="*/ 0 h 354020"/>
              <a:gd name="connsiteX2-5" fmla="*/ 11457836 w 11457836"/>
              <a:gd name="connsiteY2-6" fmla="*/ 348082 h 354020"/>
              <a:gd name="connsiteX3-7" fmla="*/ 112816 w 11457836"/>
              <a:gd name="connsiteY3-8" fmla="*/ 354020 h 354020"/>
              <a:gd name="connsiteX4-9" fmla="*/ 0 w 11457836"/>
              <a:gd name="connsiteY4-10" fmla="*/ 0 h 354020"/>
              <a:gd name="connsiteX0-11" fmla="*/ 0 w 11559436"/>
              <a:gd name="connsiteY0-12" fmla="*/ 0 h 360370"/>
              <a:gd name="connsiteX1-13" fmla="*/ 11559436 w 11559436"/>
              <a:gd name="connsiteY1-14" fmla="*/ 6350 h 360370"/>
              <a:gd name="connsiteX2-15" fmla="*/ 11559436 w 11559436"/>
              <a:gd name="connsiteY2-16" fmla="*/ 354432 h 360370"/>
              <a:gd name="connsiteX3-17" fmla="*/ 214416 w 11559436"/>
              <a:gd name="connsiteY3-18" fmla="*/ 360370 h 360370"/>
              <a:gd name="connsiteX4-19" fmla="*/ 0 w 11559436"/>
              <a:gd name="connsiteY4-20" fmla="*/ 0 h 360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59436" h="360370">
                <a:moveTo>
                  <a:pt x="0" y="0"/>
                </a:moveTo>
                <a:lnTo>
                  <a:pt x="11559436" y="6350"/>
                </a:lnTo>
                <a:lnTo>
                  <a:pt x="11559436" y="354432"/>
                </a:lnTo>
                <a:lnTo>
                  <a:pt x="214416" y="360370"/>
                </a:lnTo>
                <a:lnTo>
                  <a:pt x="0" y="0"/>
                </a:lnTo>
                <a:close/>
              </a:path>
            </a:pathLst>
          </a:cu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93871" y="6526515"/>
            <a:ext cx="2010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www.justsharecloud.com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1505" y="6517802"/>
            <a:ext cx="215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为企业，连接与规划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资源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0229" y="263608"/>
            <a:ext cx="21824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插值</a:t>
            </a:r>
            <a:r>
              <a:rPr kumimoji="1" lang="en-US" altLang="zh-CN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-Attribute</a:t>
            </a:r>
            <a:endParaRPr kumimoji="1" lang="en-US" altLang="zh-CN" sz="2400" b="1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73416" y="723677"/>
            <a:ext cx="2235120" cy="49801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/>
          <a:srcRect l="42114"/>
          <a:stretch>
            <a:fillRect/>
          </a:stretch>
        </p:blipFill>
        <p:spPr>
          <a:xfrm>
            <a:off x="29336" y="0"/>
            <a:ext cx="342228" cy="107490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8" y="6387499"/>
            <a:ext cx="480546" cy="485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46760" y="981075"/>
            <a:ext cx="10584815" cy="1309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lnSpc>
                <a:spcPct val="220000"/>
              </a:lnSpc>
              <a:buFont typeface="Wingdings" panose="05000000000000000000" charset="0"/>
              <a:buChar char=""/>
            </a:pP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  <a:p>
            <a:pPr marL="285750" lvl="0" indent="-285750" algn="l">
              <a:lnSpc>
                <a:spcPct val="220000"/>
              </a:lnSpc>
              <a:buFont typeface="Wingdings" panose="05000000000000000000" charset="0"/>
              <a:buChar char="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hlinkClick r:id="rId3" action="ppaction://hlinkfile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01395" y="5354955"/>
            <a:ext cx="1635125" cy="70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事例：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4" action="ppaction://hlinkfile"/>
              </a:rPr>
              <a:t>demo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4" action="ppaction://hlinkfile"/>
              </a:rPr>
              <a:t>7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  <a:hlinkClick r:id="rId4" action="ppaction://hlinkfile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" y="821055"/>
            <a:ext cx="9170035" cy="4533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746864" y="6497630"/>
            <a:ext cx="11457836" cy="360370"/>
          </a:xfrm>
          <a:custGeom>
            <a:avLst/>
            <a:gdLst>
              <a:gd name="connsiteX0" fmla="*/ 0 w 11457836"/>
              <a:gd name="connsiteY0" fmla="*/ 0 h 348082"/>
              <a:gd name="connsiteX1" fmla="*/ 11457836 w 11457836"/>
              <a:gd name="connsiteY1" fmla="*/ 0 h 348082"/>
              <a:gd name="connsiteX2" fmla="*/ 11457836 w 11457836"/>
              <a:gd name="connsiteY2" fmla="*/ 348082 h 348082"/>
              <a:gd name="connsiteX3" fmla="*/ 0 w 11457836"/>
              <a:gd name="connsiteY3" fmla="*/ 348082 h 348082"/>
              <a:gd name="connsiteX4" fmla="*/ 0 w 11457836"/>
              <a:gd name="connsiteY4" fmla="*/ 0 h 348082"/>
              <a:gd name="connsiteX0-1" fmla="*/ 0 w 11457836"/>
              <a:gd name="connsiteY0-2" fmla="*/ 0 h 354020"/>
              <a:gd name="connsiteX1-3" fmla="*/ 11457836 w 11457836"/>
              <a:gd name="connsiteY1-4" fmla="*/ 0 h 354020"/>
              <a:gd name="connsiteX2-5" fmla="*/ 11457836 w 11457836"/>
              <a:gd name="connsiteY2-6" fmla="*/ 348082 h 354020"/>
              <a:gd name="connsiteX3-7" fmla="*/ 112816 w 11457836"/>
              <a:gd name="connsiteY3-8" fmla="*/ 354020 h 354020"/>
              <a:gd name="connsiteX4-9" fmla="*/ 0 w 11457836"/>
              <a:gd name="connsiteY4-10" fmla="*/ 0 h 354020"/>
              <a:gd name="connsiteX0-11" fmla="*/ 0 w 11559436"/>
              <a:gd name="connsiteY0-12" fmla="*/ 0 h 360370"/>
              <a:gd name="connsiteX1-13" fmla="*/ 11559436 w 11559436"/>
              <a:gd name="connsiteY1-14" fmla="*/ 6350 h 360370"/>
              <a:gd name="connsiteX2-15" fmla="*/ 11559436 w 11559436"/>
              <a:gd name="connsiteY2-16" fmla="*/ 354432 h 360370"/>
              <a:gd name="connsiteX3-17" fmla="*/ 214416 w 11559436"/>
              <a:gd name="connsiteY3-18" fmla="*/ 360370 h 360370"/>
              <a:gd name="connsiteX4-19" fmla="*/ 0 w 11559436"/>
              <a:gd name="connsiteY4-20" fmla="*/ 0 h 360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59436" h="360370">
                <a:moveTo>
                  <a:pt x="0" y="0"/>
                </a:moveTo>
                <a:lnTo>
                  <a:pt x="11559436" y="6350"/>
                </a:lnTo>
                <a:lnTo>
                  <a:pt x="11559436" y="354432"/>
                </a:lnTo>
                <a:lnTo>
                  <a:pt x="214416" y="360370"/>
                </a:lnTo>
                <a:lnTo>
                  <a:pt x="0" y="0"/>
                </a:lnTo>
                <a:close/>
              </a:path>
            </a:pathLst>
          </a:cu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93871" y="6526515"/>
            <a:ext cx="2010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www.justsharecloud.com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1505" y="6517802"/>
            <a:ext cx="215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为企业，连接与规划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资源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0229" y="263608"/>
            <a:ext cx="21824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插值</a:t>
            </a:r>
            <a:r>
              <a:rPr kumimoji="1" lang="en-US" altLang="zh-CN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-Attribute</a:t>
            </a:r>
            <a:endParaRPr kumimoji="1" lang="en-US" altLang="zh-CN" sz="2400" b="1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73416" y="723677"/>
            <a:ext cx="2235120" cy="49801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/>
          <a:srcRect l="42114"/>
          <a:stretch>
            <a:fillRect/>
          </a:stretch>
        </p:blipFill>
        <p:spPr>
          <a:xfrm>
            <a:off x="29336" y="0"/>
            <a:ext cx="342228" cy="107490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8" y="6387499"/>
            <a:ext cx="480546" cy="485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46760" y="981075"/>
            <a:ext cx="10584815" cy="1309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lnSpc>
                <a:spcPct val="220000"/>
              </a:lnSpc>
              <a:buFont typeface="Wingdings" panose="05000000000000000000" charset="0"/>
              <a:buChar char=""/>
            </a:pP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  <a:p>
            <a:pPr marL="285750" lvl="0" indent="-285750" algn="l">
              <a:lnSpc>
                <a:spcPct val="220000"/>
              </a:lnSpc>
              <a:buFont typeface="Wingdings" panose="05000000000000000000" charset="0"/>
              <a:buChar char="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hlinkClick r:id="rId3" action="ppaction://hlinkfile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53770" y="5492115"/>
            <a:ext cx="1635125" cy="70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事例：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4" action="ppaction://hlinkfile"/>
              </a:rPr>
              <a:t>demo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4" action="ppaction://hlinkfile"/>
              </a:rPr>
              <a:t>8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  <a:hlinkClick r:id="rId4" action="ppaction://hlinkfile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30" y="723900"/>
            <a:ext cx="6350635" cy="5016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746864" y="6497630"/>
            <a:ext cx="11457836" cy="360370"/>
          </a:xfrm>
          <a:custGeom>
            <a:avLst/>
            <a:gdLst>
              <a:gd name="connsiteX0" fmla="*/ 0 w 11457836"/>
              <a:gd name="connsiteY0" fmla="*/ 0 h 348082"/>
              <a:gd name="connsiteX1" fmla="*/ 11457836 w 11457836"/>
              <a:gd name="connsiteY1" fmla="*/ 0 h 348082"/>
              <a:gd name="connsiteX2" fmla="*/ 11457836 w 11457836"/>
              <a:gd name="connsiteY2" fmla="*/ 348082 h 348082"/>
              <a:gd name="connsiteX3" fmla="*/ 0 w 11457836"/>
              <a:gd name="connsiteY3" fmla="*/ 348082 h 348082"/>
              <a:gd name="connsiteX4" fmla="*/ 0 w 11457836"/>
              <a:gd name="connsiteY4" fmla="*/ 0 h 348082"/>
              <a:gd name="connsiteX0-1" fmla="*/ 0 w 11457836"/>
              <a:gd name="connsiteY0-2" fmla="*/ 0 h 354020"/>
              <a:gd name="connsiteX1-3" fmla="*/ 11457836 w 11457836"/>
              <a:gd name="connsiteY1-4" fmla="*/ 0 h 354020"/>
              <a:gd name="connsiteX2-5" fmla="*/ 11457836 w 11457836"/>
              <a:gd name="connsiteY2-6" fmla="*/ 348082 h 354020"/>
              <a:gd name="connsiteX3-7" fmla="*/ 112816 w 11457836"/>
              <a:gd name="connsiteY3-8" fmla="*/ 354020 h 354020"/>
              <a:gd name="connsiteX4-9" fmla="*/ 0 w 11457836"/>
              <a:gd name="connsiteY4-10" fmla="*/ 0 h 354020"/>
              <a:gd name="connsiteX0-11" fmla="*/ 0 w 11559436"/>
              <a:gd name="connsiteY0-12" fmla="*/ 0 h 360370"/>
              <a:gd name="connsiteX1-13" fmla="*/ 11559436 w 11559436"/>
              <a:gd name="connsiteY1-14" fmla="*/ 6350 h 360370"/>
              <a:gd name="connsiteX2-15" fmla="*/ 11559436 w 11559436"/>
              <a:gd name="connsiteY2-16" fmla="*/ 354432 h 360370"/>
              <a:gd name="connsiteX3-17" fmla="*/ 214416 w 11559436"/>
              <a:gd name="connsiteY3-18" fmla="*/ 360370 h 360370"/>
              <a:gd name="connsiteX4-19" fmla="*/ 0 w 11559436"/>
              <a:gd name="connsiteY4-20" fmla="*/ 0 h 360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59436" h="360370">
                <a:moveTo>
                  <a:pt x="0" y="0"/>
                </a:moveTo>
                <a:lnTo>
                  <a:pt x="11559436" y="6350"/>
                </a:lnTo>
                <a:lnTo>
                  <a:pt x="11559436" y="354432"/>
                </a:lnTo>
                <a:lnTo>
                  <a:pt x="214416" y="360370"/>
                </a:lnTo>
                <a:lnTo>
                  <a:pt x="0" y="0"/>
                </a:lnTo>
                <a:close/>
              </a:path>
            </a:pathLst>
          </a:cu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93871" y="6526515"/>
            <a:ext cx="2010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www.justsharecloud.com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1505" y="6517802"/>
            <a:ext cx="215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为企业，连接与规划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资源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6760" y="263525"/>
            <a:ext cx="3058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绑定</a:t>
            </a:r>
            <a:r>
              <a:rPr kumimoji="1" lang="en-US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c</a:t>
            </a:r>
            <a:r>
              <a:rPr kumimoji="1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lass</a:t>
            </a:r>
            <a:endParaRPr kumimoji="1" lang="en-US" altLang="zh-CN" sz="2400" b="1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73416" y="723677"/>
            <a:ext cx="2235120" cy="49801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/>
          <a:srcRect l="42114"/>
          <a:stretch>
            <a:fillRect/>
          </a:stretch>
        </p:blipFill>
        <p:spPr>
          <a:xfrm>
            <a:off x="29336" y="0"/>
            <a:ext cx="342228" cy="107490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8" y="6387499"/>
            <a:ext cx="480546" cy="485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46760" y="944245"/>
            <a:ext cx="10584815" cy="1309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220000"/>
              </a:lnSpc>
              <a:buFont typeface="Wingdings" panose="05000000000000000000" charset="0"/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Vue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绑定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Class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文档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：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https://cn.vuejs.org/v2/guide/class-and-style.html#%E7%BB%91%E5%AE%9A-HTML-Class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 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  <a:p>
            <a:pPr marL="285750" lvl="0" indent="-285750" algn="l">
              <a:lnSpc>
                <a:spcPct val="220000"/>
              </a:lnSpc>
              <a:buFont typeface="Wingdings" panose="05000000000000000000" charset="0"/>
              <a:buChar char="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hlinkClick r:id="rId4" action="ppaction://hlinkfile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0425" y="2366010"/>
            <a:ext cx="1635125" cy="70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事例：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5" action="ppaction://hlinkfile"/>
              </a:rPr>
              <a:t>demo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5" action="ppaction://hlinkfile"/>
              </a:rPr>
              <a:t>9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  <a:hlinkClick r:id="rId5" action="ppaction://hlinkfi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746864" y="6497630"/>
            <a:ext cx="11457836" cy="360370"/>
          </a:xfrm>
          <a:custGeom>
            <a:avLst/>
            <a:gdLst>
              <a:gd name="connsiteX0" fmla="*/ 0 w 11457836"/>
              <a:gd name="connsiteY0" fmla="*/ 0 h 348082"/>
              <a:gd name="connsiteX1" fmla="*/ 11457836 w 11457836"/>
              <a:gd name="connsiteY1" fmla="*/ 0 h 348082"/>
              <a:gd name="connsiteX2" fmla="*/ 11457836 w 11457836"/>
              <a:gd name="connsiteY2" fmla="*/ 348082 h 348082"/>
              <a:gd name="connsiteX3" fmla="*/ 0 w 11457836"/>
              <a:gd name="connsiteY3" fmla="*/ 348082 h 348082"/>
              <a:gd name="connsiteX4" fmla="*/ 0 w 11457836"/>
              <a:gd name="connsiteY4" fmla="*/ 0 h 348082"/>
              <a:gd name="connsiteX0-1" fmla="*/ 0 w 11457836"/>
              <a:gd name="connsiteY0-2" fmla="*/ 0 h 354020"/>
              <a:gd name="connsiteX1-3" fmla="*/ 11457836 w 11457836"/>
              <a:gd name="connsiteY1-4" fmla="*/ 0 h 354020"/>
              <a:gd name="connsiteX2-5" fmla="*/ 11457836 w 11457836"/>
              <a:gd name="connsiteY2-6" fmla="*/ 348082 h 354020"/>
              <a:gd name="connsiteX3-7" fmla="*/ 112816 w 11457836"/>
              <a:gd name="connsiteY3-8" fmla="*/ 354020 h 354020"/>
              <a:gd name="connsiteX4-9" fmla="*/ 0 w 11457836"/>
              <a:gd name="connsiteY4-10" fmla="*/ 0 h 354020"/>
              <a:gd name="connsiteX0-11" fmla="*/ 0 w 11559436"/>
              <a:gd name="connsiteY0-12" fmla="*/ 0 h 360370"/>
              <a:gd name="connsiteX1-13" fmla="*/ 11559436 w 11559436"/>
              <a:gd name="connsiteY1-14" fmla="*/ 6350 h 360370"/>
              <a:gd name="connsiteX2-15" fmla="*/ 11559436 w 11559436"/>
              <a:gd name="connsiteY2-16" fmla="*/ 354432 h 360370"/>
              <a:gd name="connsiteX3-17" fmla="*/ 214416 w 11559436"/>
              <a:gd name="connsiteY3-18" fmla="*/ 360370 h 360370"/>
              <a:gd name="connsiteX4-19" fmla="*/ 0 w 11559436"/>
              <a:gd name="connsiteY4-20" fmla="*/ 0 h 360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59436" h="360370">
                <a:moveTo>
                  <a:pt x="0" y="0"/>
                </a:moveTo>
                <a:lnTo>
                  <a:pt x="11559436" y="6350"/>
                </a:lnTo>
                <a:lnTo>
                  <a:pt x="11559436" y="354432"/>
                </a:lnTo>
                <a:lnTo>
                  <a:pt x="214416" y="360370"/>
                </a:lnTo>
                <a:lnTo>
                  <a:pt x="0" y="0"/>
                </a:lnTo>
                <a:close/>
              </a:path>
            </a:pathLst>
          </a:cu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93871" y="6526515"/>
            <a:ext cx="2010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www.justsharecloud.com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1505" y="6517802"/>
            <a:ext cx="215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为企业，连接与规划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资源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6760" y="263525"/>
            <a:ext cx="3058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绑定内联样式</a:t>
            </a:r>
            <a:endParaRPr kumimoji="1" sz="2400" b="1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73416" y="723677"/>
            <a:ext cx="2235120" cy="49801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/>
          <a:srcRect l="42114"/>
          <a:stretch>
            <a:fillRect/>
          </a:stretch>
        </p:blipFill>
        <p:spPr>
          <a:xfrm>
            <a:off x="29336" y="0"/>
            <a:ext cx="342228" cy="107490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8" y="6387499"/>
            <a:ext cx="480546" cy="4853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3430" y="5687060"/>
            <a:ext cx="2235200" cy="70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事例：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demo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10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  <a:hlinkClick r:id="rId3" action="ppaction://hlinkfile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30" y="977265"/>
            <a:ext cx="4119880" cy="4902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746864" y="6497630"/>
            <a:ext cx="11457836" cy="360370"/>
          </a:xfrm>
          <a:custGeom>
            <a:avLst/>
            <a:gdLst>
              <a:gd name="connsiteX0" fmla="*/ 0 w 11457836"/>
              <a:gd name="connsiteY0" fmla="*/ 0 h 348082"/>
              <a:gd name="connsiteX1" fmla="*/ 11457836 w 11457836"/>
              <a:gd name="connsiteY1" fmla="*/ 0 h 348082"/>
              <a:gd name="connsiteX2" fmla="*/ 11457836 w 11457836"/>
              <a:gd name="connsiteY2" fmla="*/ 348082 h 348082"/>
              <a:gd name="connsiteX3" fmla="*/ 0 w 11457836"/>
              <a:gd name="connsiteY3" fmla="*/ 348082 h 348082"/>
              <a:gd name="connsiteX4" fmla="*/ 0 w 11457836"/>
              <a:gd name="connsiteY4" fmla="*/ 0 h 348082"/>
              <a:gd name="connsiteX0-1" fmla="*/ 0 w 11457836"/>
              <a:gd name="connsiteY0-2" fmla="*/ 0 h 354020"/>
              <a:gd name="connsiteX1-3" fmla="*/ 11457836 w 11457836"/>
              <a:gd name="connsiteY1-4" fmla="*/ 0 h 354020"/>
              <a:gd name="connsiteX2-5" fmla="*/ 11457836 w 11457836"/>
              <a:gd name="connsiteY2-6" fmla="*/ 348082 h 354020"/>
              <a:gd name="connsiteX3-7" fmla="*/ 112816 w 11457836"/>
              <a:gd name="connsiteY3-8" fmla="*/ 354020 h 354020"/>
              <a:gd name="connsiteX4-9" fmla="*/ 0 w 11457836"/>
              <a:gd name="connsiteY4-10" fmla="*/ 0 h 354020"/>
              <a:gd name="connsiteX0-11" fmla="*/ 0 w 11559436"/>
              <a:gd name="connsiteY0-12" fmla="*/ 0 h 360370"/>
              <a:gd name="connsiteX1-13" fmla="*/ 11559436 w 11559436"/>
              <a:gd name="connsiteY1-14" fmla="*/ 6350 h 360370"/>
              <a:gd name="connsiteX2-15" fmla="*/ 11559436 w 11559436"/>
              <a:gd name="connsiteY2-16" fmla="*/ 354432 h 360370"/>
              <a:gd name="connsiteX3-17" fmla="*/ 214416 w 11559436"/>
              <a:gd name="connsiteY3-18" fmla="*/ 360370 h 360370"/>
              <a:gd name="connsiteX4-19" fmla="*/ 0 w 11559436"/>
              <a:gd name="connsiteY4-20" fmla="*/ 0 h 360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59436" h="360370">
                <a:moveTo>
                  <a:pt x="0" y="0"/>
                </a:moveTo>
                <a:lnTo>
                  <a:pt x="11559436" y="6350"/>
                </a:lnTo>
                <a:lnTo>
                  <a:pt x="11559436" y="354432"/>
                </a:lnTo>
                <a:lnTo>
                  <a:pt x="214416" y="360370"/>
                </a:lnTo>
                <a:lnTo>
                  <a:pt x="0" y="0"/>
                </a:lnTo>
                <a:close/>
              </a:path>
            </a:pathLst>
          </a:cu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93871" y="6526515"/>
            <a:ext cx="2010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www.justsharecloud.com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1505" y="6517802"/>
            <a:ext cx="215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为企业，连接与规划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资源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6760" y="263525"/>
            <a:ext cx="3058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条件渲染 </a:t>
            </a:r>
            <a:r>
              <a:rPr kumimoji="1" lang="zh-CN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一</a:t>
            </a:r>
            <a:endParaRPr kumimoji="1" lang="zh-CN" sz="2400" b="1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73416" y="723677"/>
            <a:ext cx="2235120" cy="49801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/>
          <a:srcRect l="42114"/>
          <a:stretch>
            <a:fillRect/>
          </a:stretch>
        </p:blipFill>
        <p:spPr>
          <a:xfrm>
            <a:off x="29336" y="0"/>
            <a:ext cx="342228" cy="107490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8" y="6387499"/>
            <a:ext cx="480546" cy="4853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3430" y="5687060"/>
            <a:ext cx="2235200" cy="70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事例：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demo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11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  <a:hlinkClick r:id="rId3" action="ppaction://hlinkfile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" y="773430"/>
            <a:ext cx="5850255" cy="49599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015" y="723900"/>
            <a:ext cx="4985385" cy="2226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746864" y="6497630"/>
            <a:ext cx="11457836" cy="360370"/>
          </a:xfrm>
          <a:custGeom>
            <a:avLst/>
            <a:gdLst>
              <a:gd name="connsiteX0" fmla="*/ 0 w 11457836"/>
              <a:gd name="connsiteY0" fmla="*/ 0 h 348082"/>
              <a:gd name="connsiteX1" fmla="*/ 11457836 w 11457836"/>
              <a:gd name="connsiteY1" fmla="*/ 0 h 348082"/>
              <a:gd name="connsiteX2" fmla="*/ 11457836 w 11457836"/>
              <a:gd name="connsiteY2" fmla="*/ 348082 h 348082"/>
              <a:gd name="connsiteX3" fmla="*/ 0 w 11457836"/>
              <a:gd name="connsiteY3" fmla="*/ 348082 h 348082"/>
              <a:gd name="connsiteX4" fmla="*/ 0 w 11457836"/>
              <a:gd name="connsiteY4" fmla="*/ 0 h 348082"/>
              <a:gd name="connsiteX0-1" fmla="*/ 0 w 11457836"/>
              <a:gd name="connsiteY0-2" fmla="*/ 0 h 354020"/>
              <a:gd name="connsiteX1-3" fmla="*/ 11457836 w 11457836"/>
              <a:gd name="connsiteY1-4" fmla="*/ 0 h 354020"/>
              <a:gd name="connsiteX2-5" fmla="*/ 11457836 w 11457836"/>
              <a:gd name="connsiteY2-6" fmla="*/ 348082 h 354020"/>
              <a:gd name="connsiteX3-7" fmla="*/ 112816 w 11457836"/>
              <a:gd name="connsiteY3-8" fmla="*/ 354020 h 354020"/>
              <a:gd name="connsiteX4-9" fmla="*/ 0 w 11457836"/>
              <a:gd name="connsiteY4-10" fmla="*/ 0 h 354020"/>
              <a:gd name="connsiteX0-11" fmla="*/ 0 w 11559436"/>
              <a:gd name="connsiteY0-12" fmla="*/ 0 h 360370"/>
              <a:gd name="connsiteX1-13" fmla="*/ 11559436 w 11559436"/>
              <a:gd name="connsiteY1-14" fmla="*/ 6350 h 360370"/>
              <a:gd name="connsiteX2-15" fmla="*/ 11559436 w 11559436"/>
              <a:gd name="connsiteY2-16" fmla="*/ 354432 h 360370"/>
              <a:gd name="connsiteX3-17" fmla="*/ 214416 w 11559436"/>
              <a:gd name="connsiteY3-18" fmla="*/ 360370 h 360370"/>
              <a:gd name="connsiteX4-19" fmla="*/ 0 w 11559436"/>
              <a:gd name="connsiteY4-20" fmla="*/ 0 h 360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59436" h="360370">
                <a:moveTo>
                  <a:pt x="0" y="0"/>
                </a:moveTo>
                <a:lnTo>
                  <a:pt x="11559436" y="6350"/>
                </a:lnTo>
                <a:lnTo>
                  <a:pt x="11559436" y="354432"/>
                </a:lnTo>
                <a:lnTo>
                  <a:pt x="214416" y="360370"/>
                </a:lnTo>
                <a:lnTo>
                  <a:pt x="0" y="0"/>
                </a:lnTo>
                <a:close/>
              </a:path>
            </a:pathLst>
          </a:cu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93871" y="6526515"/>
            <a:ext cx="2010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www.justsharecloud.com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1505" y="6517802"/>
            <a:ext cx="215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为企业，连接与规划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资源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6760" y="263525"/>
            <a:ext cx="3058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条件渲染 </a:t>
            </a:r>
            <a:r>
              <a:rPr kumimoji="1" lang="zh-CN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二</a:t>
            </a:r>
            <a:endParaRPr kumimoji="1" lang="zh-CN" sz="2400" b="1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73416" y="723677"/>
            <a:ext cx="2235120" cy="49801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/>
          <a:srcRect l="42114"/>
          <a:stretch>
            <a:fillRect/>
          </a:stretch>
        </p:blipFill>
        <p:spPr>
          <a:xfrm>
            <a:off x="29336" y="0"/>
            <a:ext cx="342228" cy="107490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8" y="6387499"/>
            <a:ext cx="480546" cy="4853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3430" y="5687060"/>
            <a:ext cx="2235200" cy="70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事例：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demo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12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  <a:hlinkClick r:id="rId3" action="ppaction://hlinkfile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" y="879475"/>
            <a:ext cx="6223000" cy="4807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746864" y="6497630"/>
            <a:ext cx="11457836" cy="360370"/>
          </a:xfrm>
          <a:custGeom>
            <a:avLst/>
            <a:gdLst>
              <a:gd name="connsiteX0" fmla="*/ 0 w 11457836"/>
              <a:gd name="connsiteY0" fmla="*/ 0 h 348082"/>
              <a:gd name="connsiteX1" fmla="*/ 11457836 w 11457836"/>
              <a:gd name="connsiteY1" fmla="*/ 0 h 348082"/>
              <a:gd name="connsiteX2" fmla="*/ 11457836 w 11457836"/>
              <a:gd name="connsiteY2" fmla="*/ 348082 h 348082"/>
              <a:gd name="connsiteX3" fmla="*/ 0 w 11457836"/>
              <a:gd name="connsiteY3" fmla="*/ 348082 h 348082"/>
              <a:gd name="connsiteX4" fmla="*/ 0 w 11457836"/>
              <a:gd name="connsiteY4" fmla="*/ 0 h 348082"/>
              <a:gd name="connsiteX0-1" fmla="*/ 0 w 11457836"/>
              <a:gd name="connsiteY0-2" fmla="*/ 0 h 354020"/>
              <a:gd name="connsiteX1-3" fmla="*/ 11457836 w 11457836"/>
              <a:gd name="connsiteY1-4" fmla="*/ 0 h 354020"/>
              <a:gd name="connsiteX2-5" fmla="*/ 11457836 w 11457836"/>
              <a:gd name="connsiteY2-6" fmla="*/ 348082 h 354020"/>
              <a:gd name="connsiteX3-7" fmla="*/ 112816 w 11457836"/>
              <a:gd name="connsiteY3-8" fmla="*/ 354020 h 354020"/>
              <a:gd name="connsiteX4-9" fmla="*/ 0 w 11457836"/>
              <a:gd name="connsiteY4-10" fmla="*/ 0 h 354020"/>
              <a:gd name="connsiteX0-11" fmla="*/ 0 w 11559436"/>
              <a:gd name="connsiteY0-12" fmla="*/ 0 h 360370"/>
              <a:gd name="connsiteX1-13" fmla="*/ 11559436 w 11559436"/>
              <a:gd name="connsiteY1-14" fmla="*/ 6350 h 360370"/>
              <a:gd name="connsiteX2-15" fmla="*/ 11559436 w 11559436"/>
              <a:gd name="connsiteY2-16" fmla="*/ 354432 h 360370"/>
              <a:gd name="connsiteX3-17" fmla="*/ 214416 w 11559436"/>
              <a:gd name="connsiteY3-18" fmla="*/ 360370 h 360370"/>
              <a:gd name="connsiteX4-19" fmla="*/ 0 w 11559436"/>
              <a:gd name="connsiteY4-20" fmla="*/ 0 h 360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59436" h="360370">
                <a:moveTo>
                  <a:pt x="0" y="0"/>
                </a:moveTo>
                <a:lnTo>
                  <a:pt x="11559436" y="6350"/>
                </a:lnTo>
                <a:lnTo>
                  <a:pt x="11559436" y="354432"/>
                </a:lnTo>
                <a:lnTo>
                  <a:pt x="214416" y="360370"/>
                </a:lnTo>
                <a:lnTo>
                  <a:pt x="0" y="0"/>
                </a:lnTo>
                <a:close/>
              </a:path>
            </a:pathLst>
          </a:cu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93871" y="6526515"/>
            <a:ext cx="2010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www.justsharecloud.com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1505" y="6517802"/>
            <a:ext cx="215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为企业，连接与规划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资源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6760" y="263525"/>
            <a:ext cx="3058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条件渲染 </a:t>
            </a:r>
            <a:r>
              <a:rPr kumimoji="1" lang="zh-CN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三</a:t>
            </a:r>
            <a:endParaRPr kumimoji="1" lang="zh-CN" sz="2400" b="1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73416" y="723677"/>
            <a:ext cx="2235120" cy="49801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/>
          <a:srcRect l="42114"/>
          <a:stretch>
            <a:fillRect/>
          </a:stretch>
        </p:blipFill>
        <p:spPr>
          <a:xfrm>
            <a:off x="29336" y="0"/>
            <a:ext cx="342228" cy="107490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8" y="6387499"/>
            <a:ext cx="480546" cy="4853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3430" y="5687060"/>
            <a:ext cx="2235200" cy="70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事例：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demo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13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  <a:hlinkClick r:id="rId3" action="ppaction://hlinkfile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30" y="773430"/>
            <a:ext cx="5320030" cy="42538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860" y="1048385"/>
            <a:ext cx="5326380" cy="3978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11"/>
          <p:cNvSpPr/>
          <p:nvPr/>
        </p:nvSpPr>
        <p:spPr>
          <a:xfrm>
            <a:off x="734164" y="6497630"/>
            <a:ext cx="11457836" cy="360370"/>
          </a:xfrm>
          <a:custGeom>
            <a:avLst/>
            <a:gdLst>
              <a:gd name="connsiteX0" fmla="*/ 0 w 11457836"/>
              <a:gd name="connsiteY0" fmla="*/ 0 h 348082"/>
              <a:gd name="connsiteX1" fmla="*/ 11457836 w 11457836"/>
              <a:gd name="connsiteY1" fmla="*/ 0 h 348082"/>
              <a:gd name="connsiteX2" fmla="*/ 11457836 w 11457836"/>
              <a:gd name="connsiteY2" fmla="*/ 348082 h 348082"/>
              <a:gd name="connsiteX3" fmla="*/ 0 w 11457836"/>
              <a:gd name="connsiteY3" fmla="*/ 348082 h 348082"/>
              <a:gd name="connsiteX4" fmla="*/ 0 w 11457836"/>
              <a:gd name="connsiteY4" fmla="*/ 0 h 348082"/>
              <a:gd name="connsiteX0-1" fmla="*/ 0 w 11457836"/>
              <a:gd name="connsiteY0-2" fmla="*/ 0 h 354020"/>
              <a:gd name="connsiteX1-3" fmla="*/ 11457836 w 11457836"/>
              <a:gd name="connsiteY1-4" fmla="*/ 0 h 354020"/>
              <a:gd name="connsiteX2-5" fmla="*/ 11457836 w 11457836"/>
              <a:gd name="connsiteY2-6" fmla="*/ 348082 h 354020"/>
              <a:gd name="connsiteX3-7" fmla="*/ 112816 w 11457836"/>
              <a:gd name="connsiteY3-8" fmla="*/ 354020 h 354020"/>
              <a:gd name="connsiteX4-9" fmla="*/ 0 w 11457836"/>
              <a:gd name="connsiteY4-10" fmla="*/ 0 h 354020"/>
              <a:gd name="connsiteX0-11" fmla="*/ 0 w 11559436"/>
              <a:gd name="connsiteY0-12" fmla="*/ 0 h 360370"/>
              <a:gd name="connsiteX1-13" fmla="*/ 11559436 w 11559436"/>
              <a:gd name="connsiteY1-14" fmla="*/ 6350 h 360370"/>
              <a:gd name="connsiteX2-15" fmla="*/ 11559436 w 11559436"/>
              <a:gd name="connsiteY2-16" fmla="*/ 354432 h 360370"/>
              <a:gd name="connsiteX3-17" fmla="*/ 214416 w 11559436"/>
              <a:gd name="connsiteY3-18" fmla="*/ 360370 h 360370"/>
              <a:gd name="connsiteX4-19" fmla="*/ 0 w 11559436"/>
              <a:gd name="connsiteY4-20" fmla="*/ 0 h 360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59436" h="360370">
                <a:moveTo>
                  <a:pt x="0" y="0"/>
                </a:moveTo>
                <a:lnTo>
                  <a:pt x="11559436" y="6350"/>
                </a:lnTo>
                <a:lnTo>
                  <a:pt x="11559436" y="354432"/>
                </a:lnTo>
                <a:lnTo>
                  <a:pt x="214416" y="360370"/>
                </a:lnTo>
                <a:lnTo>
                  <a:pt x="0" y="0"/>
                </a:lnTo>
                <a:close/>
              </a:path>
            </a:pathLst>
          </a:cu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0181171" y="6526515"/>
            <a:ext cx="2010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www.justsharecloud.com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88805" y="6517802"/>
            <a:ext cx="215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为企业，连接与规划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资源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618" y="6387499"/>
            <a:ext cx="480546" cy="485352"/>
          </a:xfrm>
          <a:prstGeom prst="rect">
            <a:avLst/>
          </a:prstGeom>
        </p:spPr>
      </p:pic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152400" y="381000"/>
            <a:ext cx="7391400" cy="609600"/>
          </a:xfrm>
        </p:spPr>
        <p:txBody>
          <a:bodyPr>
            <a:normAutofit/>
          </a:bodyPr>
          <a:lstStyle/>
          <a:p>
            <a:r>
              <a:rPr kumimoji="1" lang="zh-CN" altLang="en-US" sz="28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介绍</a:t>
            </a:r>
            <a:r>
              <a:rPr kumimoji="1" lang="en-US" altLang="zh-CN" sz="28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Vue</a:t>
            </a:r>
            <a:endParaRPr kumimoji="1" lang="en-US" altLang="zh-CN" sz="2800" b="1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53618" y="923324"/>
            <a:ext cx="2235120" cy="49801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20" y="1821815"/>
            <a:ext cx="8484235" cy="271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746864" y="6497630"/>
            <a:ext cx="11457836" cy="360370"/>
          </a:xfrm>
          <a:custGeom>
            <a:avLst/>
            <a:gdLst>
              <a:gd name="connsiteX0" fmla="*/ 0 w 11457836"/>
              <a:gd name="connsiteY0" fmla="*/ 0 h 348082"/>
              <a:gd name="connsiteX1" fmla="*/ 11457836 w 11457836"/>
              <a:gd name="connsiteY1" fmla="*/ 0 h 348082"/>
              <a:gd name="connsiteX2" fmla="*/ 11457836 w 11457836"/>
              <a:gd name="connsiteY2" fmla="*/ 348082 h 348082"/>
              <a:gd name="connsiteX3" fmla="*/ 0 w 11457836"/>
              <a:gd name="connsiteY3" fmla="*/ 348082 h 348082"/>
              <a:gd name="connsiteX4" fmla="*/ 0 w 11457836"/>
              <a:gd name="connsiteY4" fmla="*/ 0 h 348082"/>
              <a:gd name="connsiteX0-1" fmla="*/ 0 w 11457836"/>
              <a:gd name="connsiteY0-2" fmla="*/ 0 h 354020"/>
              <a:gd name="connsiteX1-3" fmla="*/ 11457836 w 11457836"/>
              <a:gd name="connsiteY1-4" fmla="*/ 0 h 354020"/>
              <a:gd name="connsiteX2-5" fmla="*/ 11457836 w 11457836"/>
              <a:gd name="connsiteY2-6" fmla="*/ 348082 h 354020"/>
              <a:gd name="connsiteX3-7" fmla="*/ 112816 w 11457836"/>
              <a:gd name="connsiteY3-8" fmla="*/ 354020 h 354020"/>
              <a:gd name="connsiteX4-9" fmla="*/ 0 w 11457836"/>
              <a:gd name="connsiteY4-10" fmla="*/ 0 h 354020"/>
              <a:gd name="connsiteX0-11" fmla="*/ 0 w 11559436"/>
              <a:gd name="connsiteY0-12" fmla="*/ 0 h 360370"/>
              <a:gd name="connsiteX1-13" fmla="*/ 11559436 w 11559436"/>
              <a:gd name="connsiteY1-14" fmla="*/ 6350 h 360370"/>
              <a:gd name="connsiteX2-15" fmla="*/ 11559436 w 11559436"/>
              <a:gd name="connsiteY2-16" fmla="*/ 354432 h 360370"/>
              <a:gd name="connsiteX3-17" fmla="*/ 214416 w 11559436"/>
              <a:gd name="connsiteY3-18" fmla="*/ 360370 h 360370"/>
              <a:gd name="connsiteX4-19" fmla="*/ 0 w 11559436"/>
              <a:gd name="connsiteY4-20" fmla="*/ 0 h 360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59436" h="360370">
                <a:moveTo>
                  <a:pt x="0" y="0"/>
                </a:moveTo>
                <a:lnTo>
                  <a:pt x="11559436" y="6350"/>
                </a:lnTo>
                <a:lnTo>
                  <a:pt x="11559436" y="354432"/>
                </a:lnTo>
                <a:lnTo>
                  <a:pt x="214416" y="360370"/>
                </a:lnTo>
                <a:lnTo>
                  <a:pt x="0" y="0"/>
                </a:lnTo>
                <a:close/>
              </a:path>
            </a:pathLst>
          </a:cu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93871" y="6526515"/>
            <a:ext cx="2010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www.justsharecloud.com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1505" y="6517802"/>
            <a:ext cx="215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为企业，连接与规划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资源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6760" y="263525"/>
            <a:ext cx="3058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条件渲染 </a:t>
            </a:r>
            <a:r>
              <a:rPr kumimoji="1" lang="zh-CN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四</a:t>
            </a:r>
            <a:endParaRPr kumimoji="1" lang="zh-CN" sz="2400" b="1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73416" y="723677"/>
            <a:ext cx="2235120" cy="49801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/>
          <a:srcRect l="42114"/>
          <a:stretch>
            <a:fillRect/>
          </a:stretch>
        </p:blipFill>
        <p:spPr>
          <a:xfrm>
            <a:off x="29336" y="0"/>
            <a:ext cx="342228" cy="107490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8" y="6387499"/>
            <a:ext cx="480546" cy="4853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3430" y="5687060"/>
            <a:ext cx="2235200" cy="70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事例：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demo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14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  <a:hlinkClick r:id="rId3" action="ppaction://hlinkfile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65" y="995045"/>
            <a:ext cx="5311140" cy="25895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105" y="773430"/>
            <a:ext cx="5827395" cy="3032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746864" y="6497630"/>
            <a:ext cx="11457836" cy="360370"/>
          </a:xfrm>
          <a:custGeom>
            <a:avLst/>
            <a:gdLst>
              <a:gd name="connsiteX0" fmla="*/ 0 w 11457836"/>
              <a:gd name="connsiteY0" fmla="*/ 0 h 348082"/>
              <a:gd name="connsiteX1" fmla="*/ 11457836 w 11457836"/>
              <a:gd name="connsiteY1" fmla="*/ 0 h 348082"/>
              <a:gd name="connsiteX2" fmla="*/ 11457836 w 11457836"/>
              <a:gd name="connsiteY2" fmla="*/ 348082 h 348082"/>
              <a:gd name="connsiteX3" fmla="*/ 0 w 11457836"/>
              <a:gd name="connsiteY3" fmla="*/ 348082 h 348082"/>
              <a:gd name="connsiteX4" fmla="*/ 0 w 11457836"/>
              <a:gd name="connsiteY4" fmla="*/ 0 h 348082"/>
              <a:gd name="connsiteX0-1" fmla="*/ 0 w 11457836"/>
              <a:gd name="connsiteY0-2" fmla="*/ 0 h 354020"/>
              <a:gd name="connsiteX1-3" fmla="*/ 11457836 w 11457836"/>
              <a:gd name="connsiteY1-4" fmla="*/ 0 h 354020"/>
              <a:gd name="connsiteX2-5" fmla="*/ 11457836 w 11457836"/>
              <a:gd name="connsiteY2-6" fmla="*/ 348082 h 354020"/>
              <a:gd name="connsiteX3-7" fmla="*/ 112816 w 11457836"/>
              <a:gd name="connsiteY3-8" fmla="*/ 354020 h 354020"/>
              <a:gd name="connsiteX4-9" fmla="*/ 0 w 11457836"/>
              <a:gd name="connsiteY4-10" fmla="*/ 0 h 354020"/>
              <a:gd name="connsiteX0-11" fmla="*/ 0 w 11559436"/>
              <a:gd name="connsiteY0-12" fmla="*/ 0 h 360370"/>
              <a:gd name="connsiteX1-13" fmla="*/ 11559436 w 11559436"/>
              <a:gd name="connsiteY1-14" fmla="*/ 6350 h 360370"/>
              <a:gd name="connsiteX2-15" fmla="*/ 11559436 w 11559436"/>
              <a:gd name="connsiteY2-16" fmla="*/ 354432 h 360370"/>
              <a:gd name="connsiteX3-17" fmla="*/ 214416 w 11559436"/>
              <a:gd name="connsiteY3-18" fmla="*/ 360370 h 360370"/>
              <a:gd name="connsiteX4-19" fmla="*/ 0 w 11559436"/>
              <a:gd name="connsiteY4-20" fmla="*/ 0 h 360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59436" h="360370">
                <a:moveTo>
                  <a:pt x="0" y="0"/>
                </a:moveTo>
                <a:lnTo>
                  <a:pt x="11559436" y="6350"/>
                </a:lnTo>
                <a:lnTo>
                  <a:pt x="11559436" y="354432"/>
                </a:lnTo>
                <a:lnTo>
                  <a:pt x="214416" y="360370"/>
                </a:lnTo>
                <a:lnTo>
                  <a:pt x="0" y="0"/>
                </a:lnTo>
                <a:close/>
              </a:path>
            </a:pathLst>
          </a:cu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93871" y="6526515"/>
            <a:ext cx="2010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www.justsharecloud.com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1505" y="6517802"/>
            <a:ext cx="215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为企业，连接与规划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资源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6760" y="263525"/>
            <a:ext cx="3058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列表渲染 </a:t>
            </a:r>
            <a:r>
              <a:rPr kumimoji="1" lang="zh-CN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一</a:t>
            </a:r>
            <a:endParaRPr kumimoji="1" lang="zh-CN" sz="2400" b="1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73416" y="723677"/>
            <a:ext cx="2235120" cy="49801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/>
          <a:srcRect l="42114"/>
          <a:stretch>
            <a:fillRect/>
          </a:stretch>
        </p:blipFill>
        <p:spPr>
          <a:xfrm>
            <a:off x="29336" y="0"/>
            <a:ext cx="342228" cy="107490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8" y="6387499"/>
            <a:ext cx="480546" cy="4853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3430" y="5687060"/>
            <a:ext cx="2235200" cy="70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事例：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demo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15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  <a:hlinkClick r:id="rId3" action="ppaction://hlinkfile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30" y="872490"/>
            <a:ext cx="5351145" cy="4955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255" y="773430"/>
            <a:ext cx="5198110" cy="4975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746864" y="6497630"/>
            <a:ext cx="11457836" cy="360370"/>
          </a:xfrm>
          <a:custGeom>
            <a:avLst/>
            <a:gdLst>
              <a:gd name="connsiteX0" fmla="*/ 0 w 11457836"/>
              <a:gd name="connsiteY0" fmla="*/ 0 h 348082"/>
              <a:gd name="connsiteX1" fmla="*/ 11457836 w 11457836"/>
              <a:gd name="connsiteY1" fmla="*/ 0 h 348082"/>
              <a:gd name="connsiteX2" fmla="*/ 11457836 w 11457836"/>
              <a:gd name="connsiteY2" fmla="*/ 348082 h 348082"/>
              <a:gd name="connsiteX3" fmla="*/ 0 w 11457836"/>
              <a:gd name="connsiteY3" fmla="*/ 348082 h 348082"/>
              <a:gd name="connsiteX4" fmla="*/ 0 w 11457836"/>
              <a:gd name="connsiteY4" fmla="*/ 0 h 348082"/>
              <a:gd name="connsiteX0-1" fmla="*/ 0 w 11457836"/>
              <a:gd name="connsiteY0-2" fmla="*/ 0 h 354020"/>
              <a:gd name="connsiteX1-3" fmla="*/ 11457836 w 11457836"/>
              <a:gd name="connsiteY1-4" fmla="*/ 0 h 354020"/>
              <a:gd name="connsiteX2-5" fmla="*/ 11457836 w 11457836"/>
              <a:gd name="connsiteY2-6" fmla="*/ 348082 h 354020"/>
              <a:gd name="connsiteX3-7" fmla="*/ 112816 w 11457836"/>
              <a:gd name="connsiteY3-8" fmla="*/ 354020 h 354020"/>
              <a:gd name="connsiteX4-9" fmla="*/ 0 w 11457836"/>
              <a:gd name="connsiteY4-10" fmla="*/ 0 h 354020"/>
              <a:gd name="connsiteX0-11" fmla="*/ 0 w 11559436"/>
              <a:gd name="connsiteY0-12" fmla="*/ 0 h 360370"/>
              <a:gd name="connsiteX1-13" fmla="*/ 11559436 w 11559436"/>
              <a:gd name="connsiteY1-14" fmla="*/ 6350 h 360370"/>
              <a:gd name="connsiteX2-15" fmla="*/ 11559436 w 11559436"/>
              <a:gd name="connsiteY2-16" fmla="*/ 354432 h 360370"/>
              <a:gd name="connsiteX3-17" fmla="*/ 214416 w 11559436"/>
              <a:gd name="connsiteY3-18" fmla="*/ 360370 h 360370"/>
              <a:gd name="connsiteX4-19" fmla="*/ 0 w 11559436"/>
              <a:gd name="connsiteY4-20" fmla="*/ 0 h 360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59436" h="360370">
                <a:moveTo>
                  <a:pt x="0" y="0"/>
                </a:moveTo>
                <a:lnTo>
                  <a:pt x="11559436" y="6350"/>
                </a:lnTo>
                <a:lnTo>
                  <a:pt x="11559436" y="354432"/>
                </a:lnTo>
                <a:lnTo>
                  <a:pt x="214416" y="360370"/>
                </a:lnTo>
                <a:lnTo>
                  <a:pt x="0" y="0"/>
                </a:lnTo>
                <a:close/>
              </a:path>
            </a:pathLst>
          </a:cu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93871" y="6526515"/>
            <a:ext cx="2010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www.justsharecloud.com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1505" y="6517802"/>
            <a:ext cx="215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为企业，连接与规划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资源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6760" y="263525"/>
            <a:ext cx="3058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列表渲染 </a:t>
            </a:r>
            <a:r>
              <a:rPr kumimoji="1" lang="zh-CN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二</a:t>
            </a:r>
            <a:endParaRPr kumimoji="1" lang="zh-CN" sz="2400" b="1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73416" y="723677"/>
            <a:ext cx="2235120" cy="49801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/>
          <a:srcRect l="42114"/>
          <a:stretch>
            <a:fillRect/>
          </a:stretch>
        </p:blipFill>
        <p:spPr>
          <a:xfrm>
            <a:off x="29336" y="0"/>
            <a:ext cx="342228" cy="107490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8" y="6387499"/>
            <a:ext cx="480546" cy="4853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3430" y="5687060"/>
            <a:ext cx="2235200" cy="70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事例：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demo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16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  <a:hlinkClick r:id="rId3" action="ppaction://hlinkfile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" y="945515"/>
            <a:ext cx="4961255" cy="47415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140" y="958215"/>
            <a:ext cx="5664200" cy="4728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746864" y="6497630"/>
            <a:ext cx="11457836" cy="360370"/>
          </a:xfrm>
          <a:custGeom>
            <a:avLst/>
            <a:gdLst>
              <a:gd name="connsiteX0" fmla="*/ 0 w 11457836"/>
              <a:gd name="connsiteY0" fmla="*/ 0 h 348082"/>
              <a:gd name="connsiteX1" fmla="*/ 11457836 w 11457836"/>
              <a:gd name="connsiteY1" fmla="*/ 0 h 348082"/>
              <a:gd name="connsiteX2" fmla="*/ 11457836 w 11457836"/>
              <a:gd name="connsiteY2" fmla="*/ 348082 h 348082"/>
              <a:gd name="connsiteX3" fmla="*/ 0 w 11457836"/>
              <a:gd name="connsiteY3" fmla="*/ 348082 h 348082"/>
              <a:gd name="connsiteX4" fmla="*/ 0 w 11457836"/>
              <a:gd name="connsiteY4" fmla="*/ 0 h 348082"/>
              <a:gd name="connsiteX0-1" fmla="*/ 0 w 11457836"/>
              <a:gd name="connsiteY0-2" fmla="*/ 0 h 354020"/>
              <a:gd name="connsiteX1-3" fmla="*/ 11457836 w 11457836"/>
              <a:gd name="connsiteY1-4" fmla="*/ 0 h 354020"/>
              <a:gd name="connsiteX2-5" fmla="*/ 11457836 w 11457836"/>
              <a:gd name="connsiteY2-6" fmla="*/ 348082 h 354020"/>
              <a:gd name="connsiteX3-7" fmla="*/ 112816 w 11457836"/>
              <a:gd name="connsiteY3-8" fmla="*/ 354020 h 354020"/>
              <a:gd name="connsiteX4-9" fmla="*/ 0 w 11457836"/>
              <a:gd name="connsiteY4-10" fmla="*/ 0 h 354020"/>
              <a:gd name="connsiteX0-11" fmla="*/ 0 w 11559436"/>
              <a:gd name="connsiteY0-12" fmla="*/ 0 h 360370"/>
              <a:gd name="connsiteX1-13" fmla="*/ 11559436 w 11559436"/>
              <a:gd name="connsiteY1-14" fmla="*/ 6350 h 360370"/>
              <a:gd name="connsiteX2-15" fmla="*/ 11559436 w 11559436"/>
              <a:gd name="connsiteY2-16" fmla="*/ 354432 h 360370"/>
              <a:gd name="connsiteX3-17" fmla="*/ 214416 w 11559436"/>
              <a:gd name="connsiteY3-18" fmla="*/ 360370 h 360370"/>
              <a:gd name="connsiteX4-19" fmla="*/ 0 w 11559436"/>
              <a:gd name="connsiteY4-20" fmla="*/ 0 h 360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59436" h="360370">
                <a:moveTo>
                  <a:pt x="0" y="0"/>
                </a:moveTo>
                <a:lnTo>
                  <a:pt x="11559436" y="6350"/>
                </a:lnTo>
                <a:lnTo>
                  <a:pt x="11559436" y="354432"/>
                </a:lnTo>
                <a:lnTo>
                  <a:pt x="214416" y="360370"/>
                </a:lnTo>
                <a:lnTo>
                  <a:pt x="0" y="0"/>
                </a:lnTo>
                <a:close/>
              </a:path>
            </a:pathLst>
          </a:cu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93871" y="6526515"/>
            <a:ext cx="2010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www.justsharecloud.com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1505" y="6517802"/>
            <a:ext cx="215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为企业，连接与规划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资源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6760" y="263525"/>
            <a:ext cx="3058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事件处理 </a:t>
            </a:r>
            <a:r>
              <a:rPr kumimoji="1" lang="zh-CN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一</a:t>
            </a:r>
            <a:endParaRPr kumimoji="1" lang="zh-CN" sz="2400" b="1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73416" y="723677"/>
            <a:ext cx="2235120" cy="49801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/>
          <a:srcRect l="42114"/>
          <a:stretch>
            <a:fillRect/>
          </a:stretch>
        </p:blipFill>
        <p:spPr>
          <a:xfrm>
            <a:off x="29336" y="0"/>
            <a:ext cx="342228" cy="107490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8" y="6387499"/>
            <a:ext cx="480546" cy="4853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3430" y="5687060"/>
            <a:ext cx="2235200" cy="70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事例：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demo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17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  <a:hlinkClick r:id="rId3" action="ppaction://hlinkfile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" y="773430"/>
            <a:ext cx="5775960" cy="47618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005" y="773430"/>
            <a:ext cx="4834255" cy="5384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746864" y="6497630"/>
            <a:ext cx="11457836" cy="360370"/>
          </a:xfrm>
          <a:custGeom>
            <a:avLst/>
            <a:gdLst>
              <a:gd name="connsiteX0" fmla="*/ 0 w 11457836"/>
              <a:gd name="connsiteY0" fmla="*/ 0 h 348082"/>
              <a:gd name="connsiteX1" fmla="*/ 11457836 w 11457836"/>
              <a:gd name="connsiteY1" fmla="*/ 0 h 348082"/>
              <a:gd name="connsiteX2" fmla="*/ 11457836 w 11457836"/>
              <a:gd name="connsiteY2" fmla="*/ 348082 h 348082"/>
              <a:gd name="connsiteX3" fmla="*/ 0 w 11457836"/>
              <a:gd name="connsiteY3" fmla="*/ 348082 h 348082"/>
              <a:gd name="connsiteX4" fmla="*/ 0 w 11457836"/>
              <a:gd name="connsiteY4" fmla="*/ 0 h 348082"/>
              <a:gd name="connsiteX0-1" fmla="*/ 0 w 11457836"/>
              <a:gd name="connsiteY0-2" fmla="*/ 0 h 354020"/>
              <a:gd name="connsiteX1-3" fmla="*/ 11457836 w 11457836"/>
              <a:gd name="connsiteY1-4" fmla="*/ 0 h 354020"/>
              <a:gd name="connsiteX2-5" fmla="*/ 11457836 w 11457836"/>
              <a:gd name="connsiteY2-6" fmla="*/ 348082 h 354020"/>
              <a:gd name="connsiteX3-7" fmla="*/ 112816 w 11457836"/>
              <a:gd name="connsiteY3-8" fmla="*/ 354020 h 354020"/>
              <a:gd name="connsiteX4-9" fmla="*/ 0 w 11457836"/>
              <a:gd name="connsiteY4-10" fmla="*/ 0 h 354020"/>
              <a:gd name="connsiteX0-11" fmla="*/ 0 w 11559436"/>
              <a:gd name="connsiteY0-12" fmla="*/ 0 h 360370"/>
              <a:gd name="connsiteX1-13" fmla="*/ 11559436 w 11559436"/>
              <a:gd name="connsiteY1-14" fmla="*/ 6350 h 360370"/>
              <a:gd name="connsiteX2-15" fmla="*/ 11559436 w 11559436"/>
              <a:gd name="connsiteY2-16" fmla="*/ 354432 h 360370"/>
              <a:gd name="connsiteX3-17" fmla="*/ 214416 w 11559436"/>
              <a:gd name="connsiteY3-18" fmla="*/ 360370 h 360370"/>
              <a:gd name="connsiteX4-19" fmla="*/ 0 w 11559436"/>
              <a:gd name="connsiteY4-20" fmla="*/ 0 h 360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59436" h="360370">
                <a:moveTo>
                  <a:pt x="0" y="0"/>
                </a:moveTo>
                <a:lnTo>
                  <a:pt x="11559436" y="6350"/>
                </a:lnTo>
                <a:lnTo>
                  <a:pt x="11559436" y="354432"/>
                </a:lnTo>
                <a:lnTo>
                  <a:pt x="214416" y="360370"/>
                </a:lnTo>
                <a:lnTo>
                  <a:pt x="0" y="0"/>
                </a:lnTo>
                <a:close/>
              </a:path>
            </a:pathLst>
          </a:cu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93871" y="6526515"/>
            <a:ext cx="2010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www.justsharecloud.com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1505" y="6517802"/>
            <a:ext cx="215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为企业，连接与规划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资源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6760" y="263525"/>
            <a:ext cx="3058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事件处理 </a:t>
            </a:r>
            <a:r>
              <a:rPr kumimoji="1" lang="zh-CN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二</a:t>
            </a:r>
            <a:endParaRPr kumimoji="1" lang="zh-CN" sz="2400" b="1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73416" y="723677"/>
            <a:ext cx="2235120" cy="49801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/>
          <a:srcRect l="42114"/>
          <a:stretch>
            <a:fillRect/>
          </a:stretch>
        </p:blipFill>
        <p:spPr>
          <a:xfrm>
            <a:off x="29336" y="0"/>
            <a:ext cx="342228" cy="107490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8" y="6387499"/>
            <a:ext cx="480546" cy="4853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3430" y="5687060"/>
            <a:ext cx="2235200" cy="70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事例：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demo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18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  <a:hlinkClick r:id="rId3" action="ppaction://hlinkfile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" y="876300"/>
            <a:ext cx="7891145" cy="5043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746864" y="6497630"/>
            <a:ext cx="11457836" cy="360370"/>
          </a:xfrm>
          <a:custGeom>
            <a:avLst/>
            <a:gdLst>
              <a:gd name="connsiteX0" fmla="*/ 0 w 11457836"/>
              <a:gd name="connsiteY0" fmla="*/ 0 h 348082"/>
              <a:gd name="connsiteX1" fmla="*/ 11457836 w 11457836"/>
              <a:gd name="connsiteY1" fmla="*/ 0 h 348082"/>
              <a:gd name="connsiteX2" fmla="*/ 11457836 w 11457836"/>
              <a:gd name="connsiteY2" fmla="*/ 348082 h 348082"/>
              <a:gd name="connsiteX3" fmla="*/ 0 w 11457836"/>
              <a:gd name="connsiteY3" fmla="*/ 348082 h 348082"/>
              <a:gd name="connsiteX4" fmla="*/ 0 w 11457836"/>
              <a:gd name="connsiteY4" fmla="*/ 0 h 348082"/>
              <a:gd name="connsiteX0-1" fmla="*/ 0 w 11457836"/>
              <a:gd name="connsiteY0-2" fmla="*/ 0 h 354020"/>
              <a:gd name="connsiteX1-3" fmla="*/ 11457836 w 11457836"/>
              <a:gd name="connsiteY1-4" fmla="*/ 0 h 354020"/>
              <a:gd name="connsiteX2-5" fmla="*/ 11457836 w 11457836"/>
              <a:gd name="connsiteY2-6" fmla="*/ 348082 h 354020"/>
              <a:gd name="connsiteX3-7" fmla="*/ 112816 w 11457836"/>
              <a:gd name="connsiteY3-8" fmla="*/ 354020 h 354020"/>
              <a:gd name="connsiteX4-9" fmla="*/ 0 w 11457836"/>
              <a:gd name="connsiteY4-10" fmla="*/ 0 h 354020"/>
              <a:gd name="connsiteX0-11" fmla="*/ 0 w 11559436"/>
              <a:gd name="connsiteY0-12" fmla="*/ 0 h 360370"/>
              <a:gd name="connsiteX1-13" fmla="*/ 11559436 w 11559436"/>
              <a:gd name="connsiteY1-14" fmla="*/ 6350 h 360370"/>
              <a:gd name="connsiteX2-15" fmla="*/ 11559436 w 11559436"/>
              <a:gd name="connsiteY2-16" fmla="*/ 354432 h 360370"/>
              <a:gd name="connsiteX3-17" fmla="*/ 214416 w 11559436"/>
              <a:gd name="connsiteY3-18" fmla="*/ 360370 h 360370"/>
              <a:gd name="connsiteX4-19" fmla="*/ 0 w 11559436"/>
              <a:gd name="connsiteY4-20" fmla="*/ 0 h 360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59436" h="360370">
                <a:moveTo>
                  <a:pt x="0" y="0"/>
                </a:moveTo>
                <a:lnTo>
                  <a:pt x="11559436" y="6350"/>
                </a:lnTo>
                <a:lnTo>
                  <a:pt x="11559436" y="354432"/>
                </a:lnTo>
                <a:lnTo>
                  <a:pt x="214416" y="360370"/>
                </a:lnTo>
                <a:lnTo>
                  <a:pt x="0" y="0"/>
                </a:lnTo>
                <a:close/>
              </a:path>
            </a:pathLst>
          </a:cu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93871" y="6526515"/>
            <a:ext cx="2010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www.justsharecloud.com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1505" y="6517802"/>
            <a:ext cx="215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为企业，连接与规划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资源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6760" y="263525"/>
            <a:ext cx="3058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事件处理 </a:t>
            </a:r>
            <a:r>
              <a:rPr kumimoji="1" lang="zh-CN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三</a:t>
            </a:r>
            <a:endParaRPr kumimoji="1" lang="zh-CN" sz="2400" b="1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73416" y="723677"/>
            <a:ext cx="2235120" cy="49801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/>
          <a:srcRect l="42114"/>
          <a:stretch>
            <a:fillRect/>
          </a:stretch>
        </p:blipFill>
        <p:spPr>
          <a:xfrm>
            <a:off x="29336" y="0"/>
            <a:ext cx="342228" cy="107490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8" y="6387499"/>
            <a:ext cx="480546" cy="4853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3430" y="5687060"/>
            <a:ext cx="2235200" cy="70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事例：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demo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19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  <a:hlinkClick r:id="rId3" action="ppaction://hlinkfile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30" y="822325"/>
            <a:ext cx="4328160" cy="5144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746864" y="6497630"/>
            <a:ext cx="11457836" cy="360370"/>
          </a:xfrm>
          <a:custGeom>
            <a:avLst/>
            <a:gdLst>
              <a:gd name="connsiteX0" fmla="*/ 0 w 11457836"/>
              <a:gd name="connsiteY0" fmla="*/ 0 h 348082"/>
              <a:gd name="connsiteX1" fmla="*/ 11457836 w 11457836"/>
              <a:gd name="connsiteY1" fmla="*/ 0 h 348082"/>
              <a:gd name="connsiteX2" fmla="*/ 11457836 w 11457836"/>
              <a:gd name="connsiteY2" fmla="*/ 348082 h 348082"/>
              <a:gd name="connsiteX3" fmla="*/ 0 w 11457836"/>
              <a:gd name="connsiteY3" fmla="*/ 348082 h 348082"/>
              <a:gd name="connsiteX4" fmla="*/ 0 w 11457836"/>
              <a:gd name="connsiteY4" fmla="*/ 0 h 348082"/>
              <a:gd name="connsiteX0-1" fmla="*/ 0 w 11457836"/>
              <a:gd name="connsiteY0-2" fmla="*/ 0 h 354020"/>
              <a:gd name="connsiteX1-3" fmla="*/ 11457836 w 11457836"/>
              <a:gd name="connsiteY1-4" fmla="*/ 0 h 354020"/>
              <a:gd name="connsiteX2-5" fmla="*/ 11457836 w 11457836"/>
              <a:gd name="connsiteY2-6" fmla="*/ 348082 h 354020"/>
              <a:gd name="connsiteX3-7" fmla="*/ 112816 w 11457836"/>
              <a:gd name="connsiteY3-8" fmla="*/ 354020 h 354020"/>
              <a:gd name="connsiteX4-9" fmla="*/ 0 w 11457836"/>
              <a:gd name="connsiteY4-10" fmla="*/ 0 h 354020"/>
              <a:gd name="connsiteX0-11" fmla="*/ 0 w 11559436"/>
              <a:gd name="connsiteY0-12" fmla="*/ 0 h 360370"/>
              <a:gd name="connsiteX1-13" fmla="*/ 11559436 w 11559436"/>
              <a:gd name="connsiteY1-14" fmla="*/ 6350 h 360370"/>
              <a:gd name="connsiteX2-15" fmla="*/ 11559436 w 11559436"/>
              <a:gd name="connsiteY2-16" fmla="*/ 354432 h 360370"/>
              <a:gd name="connsiteX3-17" fmla="*/ 214416 w 11559436"/>
              <a:gd name="connsiteY3-18" fmla="*/ 360370 h 360370"/>
              <a:gd name="connsiteX4-19" fmla="*/ 0 w 11559436"/>
              <a:gd name="connsiteY4-20" fmla="*/ 0 h 360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59436" h="360370">
                <a:moveTo>
                  <a:pt x="0" y="0"/>
                </a:moveTo>
                <a:lnTo>
                  <a:pt x="11559436" y="6350"/>
                </a:lnTo>
                <a:lnTo>
                  <a:pt x="11559436" y="354432"/>
                </a:lnTo>
                <a:lnTo>
                  <a:pt x="214416" y="360370"/>
                </a:lnTo>
                <a:lnTo>
                  <a:pt x="0" y="0"/>
                </a:lnTo>
                <a:close/>
              </a:path>
            </a:pathLst>
          </a:cu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93871" y="6526515"/>
            <a:ext cx="2010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www.justsharecloud.com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1505" y="6517802"/>
            <a:ext cx="215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为企业，连接与规划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资源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6760" y="263525"/>
            <a:ext cx="3058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事件处理 </a:t>
            </a:r>
            <a:r>
              <a:rPr kumimoji="1" lang="zh-CN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四</a:t>
            </a:r>
            <a:endParaRPr kumimoji="1" lang="zh-CN" sz="2400" b="1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73416" y="723677"/>
            <a:ext cx="2235120" cy="49801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/>
          <a:srcRect l="42114"/>
          <a:stretch>
            <a:fillRect/>
          </a:stretch>
        </p:blipFill>
        <p:spPr>
          <a:xfrm>
            <a:off x="29336" y="0"/>
            <a:ext cx="342228" cy="107490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8" y="6387499"/>
            <a:ext cx="480546" cy="4853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3430" y="5687060"/>
            <a:ext cx="2235200" cy="70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事例：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demo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20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  <a:hlinkClick r:id="rId3" action="ppaction://hlinkfile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30" y="897255"/>
            <a:ext cx="4559300" cy="5063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746864" y="6497630"/>
            <a:ext cx="11457836" cy="360370"/>
          </a:xfrm>
          <a:custGeom>
            <a:avLst/>
            <a:gdLst>
              <a:gd name="connsiteX0" fmla="*/ 0 w 11457836"/>
              <a:gd name="connsiteY0" fmla="*/ 0 h 348082"/>
              <a:gd name="connsiteX1" fmla="*/ 11457836 w 11457836"/>
              <a:gd name="connsiteY1" fmla="*/ 0 h 348082"/>
              <a:gd name="connsiteX2" fmla="*/ 11457836 w 11457836"/>
              <a:gd name="connsiteY2" fmla="*/ 348082 h 348082"/>
              <a:gd name="connsiteX3" fmla="*/ 0 w 11457836"/>
              <a:gd name="connsiteY3" fmla="*/ 348082 h 348082"/>
              <a:gd name="connsiteX4" fmla="*/ 0 w 11457836"/>
              <a:gd name="connsiteY4" fmla="*/ 0 h 348082"/>
              <a:gd name="connsiteX0-1" fmla="*/ 0 w 11457836"/>
              <a:gd name="connsiteY0-2" fmla="*/ 0 h 354020"/>
              <a:gd name="connsiteX1-3" fmla="*/ 11457836 w 11457836"/>
              <a:gd name="connsiteY1-4" fmla="*/ 0 h 354020"/>
              <a:gd name="connsiteX2-5" fmla="*/ 11457836 w 11457836"/>
              <a:gd name="connsiteY2-6" fmla="*/ 348082 h 354020"/>
              <a:gd name="connsiteX3-7" fmla="*/ 112816 w 11457836"/>
              <a:gd name="connsiteY3-8" fmla="*/ 354020 h 354020"/>
              <a:gd name="connsiteX4-9" fmla="*/ 0 w 11457836"/>
              <a:gd name="connsiteY4-10" fmla="*/ 0 h 354020"/>
              <a:gd name="connsiteX0-11" fmla="*/ 0 w 11559436"/>
              <a:gd name="connsiteY0-12" fmla="*/ 0 h 360370"/>
              <a:gd name="connsiteX1-13" fmla="*/ 11559436 w 11559436"/>
              <a:gd name="connsiteY1-14" fmla="*/ 6350 h 360370"/>
              <a:gd name="connsiteX2-15" fmla="*/ 11559436 w 11559436"/>
              <a:gd name="connsiteY2-16" fmla="*/ 354432 h 360370"/>
              <a:gd name="connsiteX3-17" fmla="*/ 214416 w 11559436"/>
              <a:gd name="connsiteY3-18" fmla="*/ 360370 h 360370"/>
              <a:gd name="connsiteX4-19" fmla="*/ 0 w 11559436"/>
              <a:gd name="connsiteY4-20" fmla="*/ 0 h 360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59436" h="360370">
                <a:moveTo>
                  <a:pt x="0" y="0"/>
                </a:moveTo>
                <a:lnTo>
                  <a:pt x="11559436" y="6350"/>
                </a:lnTo>
                <a:lnTo>
                  <a:pt x="11559436" y="354432"/>
                </a:lnTo>
                <a:lnTo>
                  <a:pt x="214416" y="360370"/>
                </a:lnTo>
                <a:lnTo>
                  <a:pt x="0" y="0"/>
                </a:lnTo>
                <a:close/>
              </a:path>
            </a:pathLst>
          </a:cu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93871" y="6526515"/>
            <a:ext cx="2010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www.justsharecloud.com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1505" y="6517802"/>
            <a:ext cx="215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为企业，连接与规划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资源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6760" y="263525"/>
            <a:ext cx="3058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表单输入绑定 </a:t>
            </a:r>
            <a:endParaRPr kumimoji="1" lang="zh-CN" sz="2400" b="1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73416" y="723677"/>
            <a:ext cx="2235120" cy="49801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/>
          <a:srcRect l="42114"/>
          <a:stretch>
            <a:fillRect/>
          </a:stretch>
        </p:blipFill>
        <p:spPr>
          <a:xfrm>
            <a:off x="29336" y="0"/>
            <a:ext cx="342228" cy="107490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8" y="6387499"/>
            <a:ext cx="480546" cy="4853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3430" y="5687060"/>
            <a:ext cx="2235200" cy="70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事例：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demo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21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  <a:hlinkClick r:id="rId3" action="ppaction://hlinkfile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" y="810260"/>
            <a:ext cx="9144635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746864" y="6497630"/>
            <a:ext cx="11457836" cy="360370"/>
          </a:xfrm>
          <a:custGeom>
            <a:avLst/>
            <a:gdLst>
              <a:gd name="connsiteX0" fmla="*/ 0 w 11457836"/>
              <a:gd name="connsiteY0" fmla="*/ 0 h 348082"/>
              <a:gd name="connsiteX1" fmla="*/ 11457836 w 11457836"/>
              <a:gd name="connsiteY1" fmla="*/ 0 h 348082"/>
              <a:gd name="connsiteX2" fmla="*/ 11457836 w 11457836"/>
              <a:gd name="connsiteY2" fmla="*/ 348082 h 348082"/>
              <a:gd name="connsiteX3" fmla="*/ 0 w 11457836"/>
              <a:gd name="connsiteY3" fmla="*/ 348082 h 348082"/>
              <a:gd name="connsiteX4" fmla="*/ 0 w 11457836"/>
              <a:gd name="connsiteY4" fmla="*/ 0 h 348082"/>
              <a:gd name="connsiteX0-1" fmla="*/ 0 w 11457836"/>
              <a:gd name="connsiteY0-2" fmla="*/ 0 h 354020"/>
              <a:gd name="connsiteX1-3" fmla="*/ 11457836 w 11457836"/>
              <a:gd name="connsiteY1-4" fmla="*/ 0 h 354020"/>
              <a:gd name="connsiteX2-5" fmla="*/ 11457836 w 11457836"/>
              <a:gd name="connsiteY2-6" fmla="*/ 348082 h 354020"/>
              <a:gd name="connsiteX3-7" fmla="*/ 112816 w 11457836"/>
              <a:gd name="connsiteY3-8" fmla="*/ 354020 h 354020"/>
              <a:gd name="connsiteX4-9" fmla="*/ 0 w 11457836"/>
              <a:gd name="connsiteY4-10" fmla="*/ 0 h 354020"/>
              <a:gd name="connsiteX0-11" fmla="*/ 0 w 11559436"/>
              <a:gd name="connsiteY0-12" fmla="*/ 0 h 360370"/>
              <a:gd name="connsiteX1-13" fmla="*/ 11559436 w 11559436"/>
              <a:gd name="connsiteY1-14" fmla="*/ 6350 h 360370"/>
              <a:gd name="connsiteX2-15" fmla="*/ 11559436 w 11559436"/>
              <a:gd name="connsiteY2-16" fmla="*/ 354432 h 360370"/>
              <a:gd name="connsiteX3-17" fmla="*/ 214416 w 11559436"/>
              <a:gd name="connsiteY3-18" fmla="*/ 360370 h 360370"/>
              <a:gd name="connsiteX4-19" fmla="*/ 0 w 11559436"/>
              <a:gd name="connsiteY4-20" fmla="*/ 0 h 360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59436" h="360370">
                <a:moveTo>
                  <a:pt x="0" y="0"/>
                </a:moveTo>
                <a:lnTo>
                  <a:pt x="11559436" y="6350"/>
                </a:lnTo>
                <a:lnTo>
                  <a:pt x="11559436" y="354432"/>
                </a:lnTo>
                <a:lnTo>
                  <a:pt x="214416" y="360370"/>
                </a:lnTo>
                <a:lnTo>
                  <a:pt x="0" y="0"/>
                </a:lnTo>
                <a:close/>
              </a:path>
            </a:pathLst>
          </a:cu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93871" y="6526515"/>
            <a:ext cx="2010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www.justsharecloud.com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1505" y="6517802"/>
            <a:ext cx="215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为企业，连接与规划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资源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6760" y="263525"/>
            <a:ext cx="3058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组件基础 一</a:t>
            </a:r>
            <a:r>
              <a:rPr kumimoji="1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 </a:t>
            </a:r>
            <a:endParaRPr kumimoji="1" lang="zh-CN" sz="2400" b="1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73416" y="723677"/>
            <a:ext cx="2235120" cy="49801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/>
          <a:srcRect l="42114"/>
          <a:stretch>
            <a:fillRect/>
          </a:stretch>
        </p:blipFill>
        <p:spPr>
          <a:xfrm>
            <a:off x="29336" y="0"/>
            <a:ext cx="342228" cy="107490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8" y="6387499"/>
            <a:ext cx="480546" cy="4853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3430" y="5687060"/>
            <a:ext cx="2235200" cy="70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事例：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demo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22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  <a:hlinkClick r:id="rId3" action="ppaction://hlinkfile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30" y="895350"/>
            <a:ext cx="4299585" cy="4984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746864" y="6497630"/>
            <a:ext cx="11457836" cy="360370"/>
          </a:xfrm>
          <a:custGeom>
            <a:avLst/>
            <a:gdLst>
              <a:gd name="connsiteX0" fmla="*/ 0 w 11457836"/>
              <a:gd name="connsiteY0" fmla="*/ 0 h 348082"/>
              <a:gd name="connsiteX1" fmla="*/ 11457836 w 11457836"/>
              <a:gd name="connsiteY1" fmla="*/ 0 h 348082"/>
              <a:gd name="connsiteX2" fmla="*/ 11457836 w 11457836"/>
              <a:gd name="connsiteY2" fmla="*/ 348082 h 348082"/>
              <a:gd name="connsiteX3" fmla="*/ 0 w 11457836"/>
              <a:gd name="connsiteY3" fmla="*/ 348082 h 348082"/>
              <a:gd name="connsiteX4" fmla="*/ 0 w 11457836"/>
              <a:gd name="connsiteY4" fmla="*/ 0 h 348082"/>
              <a:gd name="connsiteX0-1" fmla="*/ 0 w 11457836"/>
              <a:gd name="connsiteY0-2" fmla="*/ 0 h 354020"/>
              <a:gd name="connsiteX1-3" fmla="*/ 11457836 w 11457836"/>
              <a:gd name="connsiteY1-4" fmla="*/ 0 h 354020"/>
              <a:gd name="connsiteX2-5" fmla="*/ 11457836 w 11457836"/>
              <a:gd name="connsiteY2-6" fmla="*/ 348082 h 354020"/>
              <a:gd name="connsiteX3-7" fmla="*/ 112816 w 11457836"/>
              <a:gd name="connsiteY3-8" fmla="*/ 354020 h 354020"/>
              <a:gd name="connsiteX4-9" fmla="*/ 0 w 11457836"/>
              <a:gd name="connsiteY4-10" fmla="*/ 0 h 354020"/>
              <a:gd name="connsiteX0-11" fmla="*/ 0 w 11559436"/>
              <a:gd name="connsiteY0-12" fmla="*/ 0 h 360370"/>
              <a:gd name="connsiteX1-13" fmla="*/ 11559436 w 11559436"/>
              <a:gd name="connsiteY1-14" fmla="*/ 6350 h 360370"/>
              <a:gd name="connsiteX2-15" fmla="*/ 11559436 w 11559436"/>
              <a:gd name="connsiteY2-16" fmla="*/ 354432 h 360370"/>
              <a:gd name="connsiteX3-17" fmla="*/ 214416 w 11559436"/>
              <a:gd name="connsiteY3-18" fmla="*/ 360370 h 360370"/>
              <a:gd name="connsiteX4-19" fmla="*/ 0 w 11559436"/>
              <a:gd name="connsiteY4-20" fmla="*/ 0 h 360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59436" h="360370">
                <a:moveTo>
                  <a:pt x="0" y="0"/>
                </a:moveTo>
                <a:lnTo>
                  <a:pt x="11559436" y="6350"/>
                </a:lnTo>
                <a:lnTo>
                  <a:pt x="11559436" y="354432"/>
                </a:lnTo>
                <a:lnTo>
                  <a:pt x="214416" y="360370"/>
                </a:lnTo>
                <a:lnTo>
                  <a:pt x="0" y="0"/>
                </a:lnTo>
                <a:close/>
              </a:path>
            </a:pathLst>
          </a:cu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93871" y="6526515"/>
            <a:ext cx="2010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www.justsharecloud.com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1505" y="6517802"/>
            <a:ext cx="215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为企业，连接与规划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资源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6760" y="263525"/>
            <a:ext cx="3058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组件基础 二</a:t>
            </a:r>
            <a:r>
              <a:rPr kumimoji="1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 </a:t>
            </a:r>
            <a:endParaRPr kumimoji="1" lang="zh-CN" sz="2400" b="1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73416" y="723677"/>
            <a:ext cx="2235120" cy="49801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/>
          <a:srcRect l="42114"/>
          <a:stretch>
            <a:fillRect/>
          </a:stretch>
        </p:blipFill>
        <p:spPr>
          <a:xfrm>
            <a:off x="29336" y="0"/>
            <a:ext cx="342228" cy="107490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8" y="6387499"/>
            <a:ext cx="480546" cy="4853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3430" y="5687060"/>
            <a:ext cx="2235200" cy="70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事例：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demo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23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  <a:hlinkClick r:id="rId3" action="ppaction://hlinkfile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" y="870585"/>
            <a:ext cx="4172585" cy="4996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11"/>
          <p:cNvSpPr/>
          <p:nvPr/>
        </p:nvSpPr>
        <p:spPr>
          <a:xfrm>
            <a:off x="734164" y="6497630"/>
            <a:ext cx="11457836" cy="360370"/>
          </a:xfrm>
          <a:custGeom>
            <a:avLst/>
            <a:gdLst>
              <a:gd name="connsiteX0" fmla="*/ 0 w 11457836"/>
              <a:gd name="connsiteY0" fmla="*/ 0 h 348082"/>
              <a:gd name="connsiteX1" fmla="*/ 11457836 w 11457836"/>
              <a:gd name="connsiteY1" fmla="*/ 0 h 348082"/>
              <a:gd name="connsiteX2" fmla="*/ 11457836 w 11457836"/>
              <a:gd name="connsiteY2" fmla="*/ 348082 h 348082"/>
              <a:gd name="connsiteX3" fmla="*/ 0 w 11457836"/>
              <a:gd name="connsiteY3" fmla="*/ 348082 h 348082"/>
              <a:gd name="connsiteX4" fmla="*/ 0 w 11457836"/>
              <a:gd name="connsiteY4" fmla="*/ 0 h 348082"/>
              <a:gd name="connsiteX0-1" fmla="*/ 0 w 11457836"/>
              <a:gd name="connsiteY0-2" fmla="*/ 0 h 354020"/>
              <a:gd name="connsiteX1-3" fmla="*/ 11457836 w 11457836"/>
              <a:gd name="connsiteY1-4" fmla="*/ 0 h 354020"/>
              <a:gd name="connsiteX2-5" fmla="*/ 11457836 w 11457836"/>
              <a:gd name="connsiteY2-6" fmla="*/ 348082 h 354020"/>
              <a:gd name="connsiteX3-7" fmla="*/ 112816 w 11457836"/>
              <a:gd name="connsiteY3-8" fmla="*/ 354020 h 354020"/>
              <a:gd name="connsiteX4-9" fmla="*/ 0 w 11457836"/>
              <a:gd name="connsiteY4-10" fmla="*/ 0 h 354020"/>
              <a:gd name="connsiteX0-11" fmla="*/ 0 w 11559436"/>
              <a:gd name="connsiteY0-12" fmla="*/ 0 h 360370"/>
              <a:gd name="connsiteX1-13" fmla="*/ 11559436 w 11559436"/>
              <a:gd name="connsiteY1-14" fmla="*/ 6350 h 360370"/>
              <a:gd name="connsiteX2-15" fmla="*/ 11559436 w 11559436"/>
              <a:gd name="connsiteY2-16" fmla="*/ 354432 h 360370"/>
              <a:gd name="connsiteX3-17" fmla="*/ 214416 w 11559436"/>
              <a:gd name="connsiteY3-18" fmla="*/ 360370 h 360370"/>
              <a:gd name="connsiteX4-19" fmla="*/ 0 w 11559436"/>
              <a:gd name="connsiteY4-20" fmla="*/ 0 h 360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59436" h="360370">
                <a:moveTo>
                  <a:pt x="0" y="0"/>
                </a:moveTo>
                <a:lnTo>
                  <a:pt x="11559436" y="6350"/>
                </a:lnTo>
                <a:lnTo>
                  <a:pt x="11559436" y="354432"/>
                </a:lnTo>
                <a:lnTo>
                  <a:pt x="214416" y="360370"/>
                </a:lnTo>
                <a:lnTo>
                  <a:pt x="0" y="0"/>
                </a:lnTo>
                <a:close/>
              </a:path>
            </a:pathLst>
          </a:cu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0181171" y="6526515"/>
            <a:ext cx="2010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www.justsharecloud.com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88805" y="6517802"/>
            <a:ext cx="215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为企业，连接与规划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资源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6734" y="222333"/>
            <a:ext cx="13544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34789C"/>
                </a:solidFill>
                <a:latin typeface="微软雅黑" charset="-122"/>
                <a:ea typeface="微软雅黑" charset="-122"/>
                <a:cs typeface="微软雅黑" charset="-122"/>
              </a:rPr>
              <a:t>介绍</a:t>
            </a:r>
            <a:r>
              <a:rPr kumimoji="1" lang="en-US" altLang="zh-CN" sz="2400" b="1" dirty="0">
                <a:solidFill>
                  <a:srgbClr val="34789C"/>
                </a:solidFill>
                <a:latin typeface="微软雅黑" charset="-122"/>
                <a:ea typeface="微软雅黑" charset="-122"/>
                <a:cs typeface="微软雅黑" charset="-122"/>
              </a:rPr>
              <a:t>Vue</a:t>
            </a:r>
            <a:endParaRPr kumimoji="1" lang="en-US" altLang="zh-CN" sz="2400" b="1" dirty="0">
              <a:solidFill>
                <a:srgbClr val="34789C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60716" y="723677"/>
            <a:ext cx="2235120" cy="49801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 rotWithShape="1">
          <a:blip r:embed="rId1"/>
          <a:srcRect l="42114"/>
          <a:stretch>
            <a:fillRect/>
          </a:stretch>
        </p:blipFill>
        <p:spPr>
          <a:xfrm>
            <a:off x="16636" y="0"/>
            <a:ext cx="342228" cy="1074908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18" y="6374436"/>
            <a:ext cx="480546" cy="4853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930" y="838835"/>
            <a:ext cx="6605270" cy="553529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746864" y="6497630"/>
            <a:ext cx="11457836" cy="360370"/>
          </a:xfrm>
          <a:custGeom>
            <a:avLst/>
            <a:gdLst>
              <a:gd name="connsiteX0" fmla="*/ 0 w 11457836"/>
              <a:gd name="connsiteY0" fmla="*/ 0 h 348082"/>
              <a:gd name="connsiteX1" fmla="*/ 11457836 w 11457836"/>
              <a:gd name="connsiteY1" fmla="*/ 0 h 348082"/>
              <a:gd name="connsiteX2" fmla="*/ 11457836 w 11457836"/>
              <a:gd name="connsiteY2" fmla="*/ 348082 h 348082"/>
              <a:gd name="connsiteX3" fmla="*/ 0 w 11457836"/>
              <a:gd name="connsiteY3" fmla="*/ 348082 h 348082"/>
              <a:gd name="connsiteX4" fmla="*/ 0 w 11457836"/>
              <a:gd name="connsiteY4" fmla="*/ 0 h 348082"/>
              <a:gd name="connsiteX0-1" fmla="*/ 0 w 11457836"/>
              <a:gd name="connsiteY0-2" fmla="*/ 0 h 354020"/>
              <a:gd name="connsiteX1-3" fmla="*/ 11457836 w 11457836"/>
              <a:gd name="connsiteY1-4" fmla="*/ 0 h 354020"/>
              <a:gd name="connsiteX2-5" fmla="*/ 11457836 w 11457836"/>
              <a:gd name="connsiteY2-6" fmla="*/ 348082 h 354020"/>
              <a:gd name="connsiteX3-7" fmla="*/ 112816 w 11457836"/>
              <a:gd name="connsiteY3-8" fmla="*/ 354020 h 354020"/>
              <a:gd name="connsiteX4-9" fmla="*/ 0 w 11457836"/>
              <a:gd name="connsiteY4-10" fmla="*/ 0 h 354020"/>
              <a:gd name="connsiteX0-11" fmla="*/ 0 w 11559436"/>
              <a:gd name="connsiteY0-12" fmla="*/ 0 h 360370"/>
              <a:gd name="connsiteX1-13" fmla="*/ 11559436 w 11559436"/>
              <a:gd name="connsiteY1-14" fmla="*/ 6350 h 360370"/>
              <a:gd name="connsiteX2-15" fmla="*/ 11559436 w 11559436"/>
              <a:gd name="connsiteY2-16" fmla="*/ 354432 h 360370"/>
              <a:gd name="connsiteX3-17" fmla="*/ 214416 w 11559436"/>
              <a:gd name="connsiteY3-18" fmla="*/ 360370 h 360370"/>
              <a:gd name="connsiteX4-19" fmla="*/ 0 w 11559436"/>
              <a:gd name="connsiteY4-20" fmla="*/ 0 h 360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59436" h="360370">
                <a:moveTo>
                  <a:pt x="0" y="0"/>
                </a:moveTo>
                <a:lnTo>
                  <a:pt x="11559436" y="6350"/>
                </a:lnTo>
                <a:lnTo>
                  <a:pt x="11559436" y="354432"/>
                </a:lnTo>
                <a:lnTo>
                  <a:pt x="214416" y="360370"/>
                </a:lnTo>
                <a:lnTo>
                  <a:pt x="0" y="0"/>
                </a:lnTo>
                <a:close/>
              </a:path>
            </a:pathLst>
          </a:cu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93871" y="6526515"/>
            <a:ext cx="2010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www.justsharecloud.com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1505" y="6517802"/>
            <a:ext cx="215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为企业，连接与规划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资源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6760" y="263525"/>
            <a:ext cx="3058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组件基础 三</a:t>
            </a:r>
            <a:r>
              <a:rPr kumimoji="1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 </a:t>
            </a:r>
            <a:endParaRPr kumimoji="1" lang="zh-CN" sz="2400" b="1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73416" y="723677"/>
            <a:ext cx="2235120" cy="49801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/>
          <a:srcRect l="42114"/>
          <a:stretch>
            <a:fillRect/>
          </a:stretch>
        </p:blipFill>
        <p:spPr>
          <a:xfrm>
            <a:off x="29336" y="0"/>
            <a:ext cx="342228" cy="107490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8" y="6387499"/>
            <a:ext cx="480546" cy="4853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3430" y="5687060"/>
            <a:ext cx="2235200" cy="70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事例：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demo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24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  <a:hlinkClick r:id="rId3" action="ppaction://hlinkfile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" y="869950"/>
            <a:ext cx="4460875" cy="4817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746864" y="6497630"/>
            <a:ext cx="11457836" cy="360370"/>
          </a:xfrm>
          <a:custGeom>
            <a:avLst/>
            <a:gdLst>
              <a:gd name="connsiteX0" fmla="*/ 0 w 11457836"/>
              <a:gd name="connsiteY0" fmla="*/ 0 h 348082"/>
              <a:gd name="connsiteX1" fmla="*/ 11457836 w 11457836"/>
              <a:gd name="connsiteY1" fmla="*/ 0 h 348082"/>
              <a:gd name="connsiteX2" fmla="*/ 11457836 w 11457836"/>
              <a:gd name="connsiteY2" fmla="*/ 348082 h 348082"/>
              <a:gd name="connsiteX3" fmla="*/ 0 w 11457836"/>
              <a:gd name="connsiteY3" fmla="*/ 348082 h 348082"/>
              <a:gd name="connsiteX4" fmla="*/ 0 w 11457836"/>
              <a:gd name="connsiteY4" fmla="*/ 0 h 348082"/>
              <a:gd name="connsiteX0-1" fmla="*/ 0 w 11457836"/>
              <a:gd name="connsiteY0-2" fmla="*/ 0 h 354020"/>
              <a:gd name="connsiteX1-3" fmla="*/ 11457836 w 11457836"/>
              <a:gd name="connsiteY1-4" fmla="*/ 0 h 354020"/>
              <a:gd name="connsiteX2-5" fmla="*/ 11457836 w 11457836"/>
              <a:gd name="connsiteY2-6" fmla="*/ 348082 h 354020"/>
              <a:gd name="connsiteX3-7" fmla="*/ 112816 w 11457836"/>
              <a:gd name="connsiteY3-8" fmla="*/ 354020 h 354020"/>
              <a:gd name="connsiteX4-9" fmla="*/ 0 w 11457836"/>
              <a:gd name="connsiteY4-10" fmla="*/ 0 h 354020"/>
              <a:gd name="connsiteX0-11" fmla="*/ 0 w 11559436"/>
              <a:gd name="connsiteY0-12" fmla="*/ 0 h 360370"/>
              <a:gd name="connsiteX1-13" fmla="*/ 11559436 w 11559436"/>
              <a:gd name="connsiteY1-14" fmla="*/ 6350 h 360370"/>
              <a:gd name="connsiteX2-15" fmla="*/ 11559436 w 11559436"/>
              <a:gd name="connsiteY2-16" fmla="*/ 354432 h 360370"/>
              <a:gd name="connsiteX3-17" fmla="*/ 214416 w 11559436"/>
              <a:gd name="connsiteY3-18" fmla="*/ 360370 h 360370"/>
              <a:gd name="connsiteX4-19" fmla="*/ 0 w 11559436"/>
              <a:gd name="connsiteY4-20" fmla="*/ 0 h 360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59436" h="360370">
                <a:moveTo>
                  <a:pt x="0" y="0"/>
                </a:moveTo>
                <a:lnTo>
                  <a:pt x="11559436" y="6350"/>
                </a:lnTo>
                <a:lnTo>
                  <a:pt x="11559436" y="354432"/>
                </a:lnTo>
                <a:lnTo>
                  <a:pt x="214416" y="360370"/>
                </a:lnTo>
                <a:lnTo>
                  <a:pt x="0" y="0"/>
                </a:lnTo>
                <a:close/>
              </a:path>
            </a:pathLst>
          </a:cu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93871" y="6526515"/>
            <a:ext cx="2010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www.justsharecloud.com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1505" y="6517802"/>
            <a:ext cx="215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为企业，连接与规划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资源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6760" y="263525"/>
            <a:ext cx="3058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组件基础 四</a:t>
            </a:r>
            <a:r>
              <a:rPr kumimoji="1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 </a:t>
            </a:r>
            <a:endParaRPr kumimoji="1" lang="zh-CN" sz="2400" b="1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73416" y="723677"/>
            <a:ext cx="2235120" cy="49801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/>
          <a:srcRect l="42114"/>
          <a:stretch>
            <a:fillRect/>
          </a:stretch>
        </p:blipFill>
        <p:spPr>
          <a:xfrm>
            <a:off x="29336" y="0"/>
            <a:ext cx="342228" cy="107490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8" y="6387499"/>
            <a:ext cx="480546" cy="4853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3430" y="5687060"/>
            <a:ext cx="2235200" cy="70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事例：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demo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25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  <a:hlinkClick r:id="rId3" action="ppaction://hlinkfile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" y="880745"/>
            <a:ext cx="4818380" cy="469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290" y="1191895"/>
            <a:ext cx="6040120" cy="3402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746864" y="6497630"/>
            <a:ext cx="11457836" cy="360370"/>
          </a:xfrm>
          <a:custGeom>
            <a:avLst/>
            <a:gdLst>
              <a:gd name="connsiteX0" fmla="*/ 0 w 11457836"/>
              <a:gd name="connsiteY0" fmla="*/ 0 h 348082"/>
              <a:gd name="connsiteX1" fmla="*/ 11457836 w 11457836"/>
              <a:gd name="connsiteY1" fmla="*/ 0 h 348082"/>
              <a:gd name="connsiteX2" fmla="*/ 11457836 w 11457836"/>
              <a:gd name="connsiteY2" fmla="*/ 348082 h 348082"/>
              <a:gd name="connsiteX3" fmla="*/ 0 w 11457836"/>
              <a:gd name="connsiteY3" fmla="*/ 348082 h 348082"/>
              <a:gd name="connsiteX4" fmla="*/ 0 w 11457836"/>
              <a:gd name="connsiteY4" fmla="*/ 0 h 348082"/>
              <a:gd name="connsiteX0-1" fmla="*/ 0 w 11457836"/>
              <a:gd name="connsiteY0-2" fmla="*/ 0 h 354020"/>
              <a:gd name="connsiteX1-3" fmla="*/ 11457836 w 11457836"/>
              <a:gd name="connsiteY1-4" fmla="*/ 0 h 354020"/>
              <a:gd name="connsiteX2-5" fmla="*/ 11457836 w 11457836"/>
              <a:gd name="connsiteY2-6" fmla="*/ 348082 h 354020"/>
              <a:gd name="connsiteX3-7" fmla="*/ 112816 w 11457836"/>
              <a:gd name="connsiteY3-8" fmla="*/ 354020 h 354020"/>
              <a:gd name="connsiteX4-9" fmla="*/ 0 w 11457836"/>
              <a:gd name="connsiteY4-10" fmla="*/ 0 h 354020"/>
              <a:gd name="connsiteX0-11" fmla="*/ 0 w 11559436"/>
              <a:gd name="connsiteY0-12" fmla="*/ 0 h 360370"/>
              <a:gd name="connsiteX1-13" fmla="*/ 11559436 w 11559436"/>
              <a:gd name="connsiteY1-14" fmla="*/ 6350 h 360370"/>
              <a:gd name="connsiteX2-15" fmla="*/ 11559436 w 11559436"/>
              <a:gd name="connsiteY2-16" fmla="*/ 354432 h 360370"/>
              <a:gd name="connsiteX3-17" fmla="*/ 214416 w 11559436"/>
              <a:gd name="connsiteY3-18" fmla="*/ 360370 h 360370"/>
              <a:gd name="connsiteX4-19" fmla="*/ 0 w 11559436"/>
              <a:gd name="connsiteY4-20" fmla="*/ 0 h 360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59436" h="360370">
                <a:moveTo>
                  <a:pt x="0" y="0"/>
                </a:moveTo>
                <a:lnTo>
                  <a:pt x="11559436" y="6350"/>
                </a:lnTo>
                <a:lnTo>
                  <a:pt x="11559436" y="354432"/>
                </a:lnTo>
                <a:lnTo>
                  <a:pt x="214416" y="360370"/>
                </a:lnTo>
                <a:lnTo>
                  <a:pt x="0" y="0"/>
                </a:lnTo>
                <a:close/>
              </a:path>
            </a:pathLst>
          </a:cu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93871" y="6526515"/>
            <a:ext cx="2010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www.justsharecloud.com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1505" y="6517802"/>
            <a:ext cx="215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为企业，连接与规划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资源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6760" y="263525"/>
            <a:ext cx="3058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组件基础 五</a:t>
            </a:r>
            <a:r>
              <a:rPr kumimoji="1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 </a:t>
            </a:r>
            <a:endParaRPr kumimoji="1" lang="zh-CN" sz="2400" b="1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73416" y="723677"/>
            <a:ext cx="2235120" cy="49801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/>
          <a:srcRect l="42114"/>
          <a:stretch>
            <a:fillRect/>
          </a:stretch>
        </p:blipFill>
        <p:spPr>
          <a:xfrm>
            <a:off x="29336" y="0"/>
            <a:ext cx="342228" cy="107490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8" y="6387499"/>
            <a:ext cx="480546" cy="4853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3430" y="5687060"/>
            <a:ext cx="2235200" cy="70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事例：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demo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26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  <a:hlinkClick r:id="rId3" action="ppaction://hlinkfile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30" y="870585"/>
            <a:ext cx="4323715" cy="4899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/>
          <a:srcRect l="874" r="338" b="16248"/>
          <a:stretch>
            <a:fillRect/>
          </a:stretch>
        </p:blipFill>
        <p:spPr>
          <a:xfrm>
            <a:off x="0" y="0"/>
            <a:ext cx="12192000" cy="51468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63638" y="2001752"/>
            <a:ext cx="6777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THE</a:t>
            </a:r>
            <a:r>
              <a:rPr kumimoji="1" lang="zh-CN" altLang="en-US" sz="48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 </a:t>
            </a:r>
            <a:r>
              <a:rPr kumimoji="1" lang="en-US" altLang="zh-CN" sz="48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END</a:t>
            </a:r>
            <a:r>
              <a:rPr kumimoji="1" lang="zh-CN" altLang="en-US" sz="48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，</a:t>
            </a:r>
            <a:r>
              <a:rPr kumimoji="1" lang="en-US" altLang="zh-CN" sz="48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THANKS</a:t>
            </a:r>
            <a:r>
              <a:rPr kumimoji="1" lang="zh-CN" altLang="en-US" sz="48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！</a:t>
            </a:r>
            <a:endParaRPr kumimoji="1" lang="zh-CN" altLang="en-US" sz="4800" b="1" dirty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43490" y="579323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smtClean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全国服务热线：</a:t>
            </a:r>
            <a:endParaRPr kumimoji="1" lang="zh-CN" altLang="en-US" sz="1400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328573" y="5659623"/>
            <a:ext cx="25145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600" dirty="0" smtClean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400</a:t>
            </a:r>
            <a:r>
              <a:rPr kumimoji="1" lang="zh-CN" altLang="en-US" sz="2600" dirty="0" smtClean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 </a:t>
            </a:r>
            <a:r>
              <a:rPr kumimoji="1" lang="en-US" altLang="zh-CN" sz="2600" dirty="0" smtClean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602</a:t>
            </a:r>
            <a:r>
              <a:rPr kumimoji="1" lang="zh-CN" altLang="en-US" sz="2600" dirty="0" smtClean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 </a:t>
            </a:r>
            <a:r>
              <a:rPr kumimoji="1" lang="en-US" altLang="zh-CN" sz="2600" dirty="0" smtClean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3399</a:t>
            </a:r>
            <a:endParaRPr kumimoji="1" lang="zh-CN" altLang="en-US" sz="2600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043490" y="6092998"/>
            <a:ext cx="3643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Copyright</a:t>
            </a:r>
            <a:r>
              <a:rPr lang="zh-CN" altLang="en-US" sz="1400" dirty="0" smtClean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 </a:t>
            </a:r>
            <a:r>
              <a:rPr lang="de-DE" altLang="zh-CN" sz="1400" dirty="0" smtClean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© </a:t>
            </a:r>
            <a:r>
              <a:rPr lang="zh-CN" altLang="en-US" sz="1400" dirty="0" smtClean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智互联</a:t>
            </a:r>
            <a:r>
              <a:rPr lang="zh-CN" altLang="de-DE" sz="1400" dirty="0" smtClean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公司 </a:t>
            </a:r>
            <a:r>
              <a:rPr lang="de-DE" altLang="zh-CN" sz="1400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2017 </a:t>
            </a:r>
            <a:r>
              <a:rPr lang="zh-CN" altLang="de-DE" sz="1400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年版权所有 </a:t>
            </a:r>
            <a:endParaRPr lang="de-DE" altLang="zh-CN" sz="1400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5096436"/>
            <a:ext cx="12192000" cy="50392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11" y="5855618"/>
            <a:ext cx="904762" cy="4857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473" y="5855980"/>
            <a:ext cx="480546" cy="485352"/>
          </a:xfrm>
          <a:prstGeom prst="rect">
            <a:avLst/>
          </a:prstGeom>
        </p:spPr>
      </p:pic>
      <p:pic>
        <p:nvPicPr>
          <p:cNvPr id="2" name="Picture 4" descr="喜庆节日图标矢量素材">
            <a:hlinkClick r:id="rId4" tooltip="点击放大图片"/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05" t="48640" r="896" b="33696"/>
          <a:stretch>
            <a:fillRect/>
          </a:stretch>
        </p:blipFill>
        <p:spPr bwMode="auto">
          <a:xfrm>
            <a:off x="817880" y="1019810"/>
            <a:ext cx="1828800" cy="1658446"/>
          </a:xfrm>
          <a:prstGeom prst="rect">
            <a:avLst/>
          </a:prstGeom>
          <a:noFill/>
          <a:ln>
            <a:noFill/>
          </a:ln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标题 2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5" y="1523365"/>
            <a:ext cx="5274310" cy="2747010"/>
          </a:xfrm>
          <a:prstGeom prst="rect">
            <a:avLst/>
          </a:prstGeom>
          <a:noFill/>
          <a:ln>
            <a:noFill/>
          </a:ln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11"/>
          <p:cNvSpPr/>
          <p:nvPr/>
        </p:nvSpPr>
        <p:spPr>
          <a:xfrm>
            <a:off x="734164" y="6484930"/>
            <a:ext cx="11457836" cy="360370"/>
          </a:xfrm>
          <a:custGeom>
            <a:avLst/>
            <a:gdLst>
              <a:gd name="connsiteX0" fmla="*/ 0 w 11457836"/>
              <a:gd name="connsiteY0" fmla="*/ 0 h 348082"/>
              <a:gd name="connsiteX1" fmla="*/ 11457836 w 11457836"/>
              <a:gd name="connsiteY1" fmla="*/ 0 h 348082"/>
              <a:gd name="connsiteX2" fmla="*/ 11457836 w 11457836"/>
              <a:gd name="connsiteY2" fmla="*/ 348082 h 348082"/>
              <a:gd name="connsiteX3" fmla="*/ 0 w 11457836"/>
              <a:gd name="connsiteY3" fmla="*/ 348082 h 348082"/>
              <a:gd name="connsiteX4" fmla="*/ 0 w 11457836"/>
              <a:gd name="connsiteY4" fmla="*/ 0 h 348082"/>
              <a:gd name="connsiteX0-1" fmla="*/ 0 w 11457836"/>
              <a:gd name="connsiteY0-2" fmla="*/ 0 h 354020"/>
              <a:gd name="connsiteX1-3" fmla="*/ 11457836 w 11457836"/>
              <a:gd name="connsiteY1-4" fmla="*/ 0 h 354020"/>
              <a:gd name="connsiteX2-5" fmla="*/ 11457836 w 11457836"/>
              <a:gd name="connsiteY2-6" fmla="*/ 348082 h 354020"/>
              <a:gd name="connsiteX3-7" fmla="*/ 112816 w 11457836"/>
              <a:gd name="connsiteY3-8" fmla="*/ 354020 h 354020"/>
              <a:gd name="connsiteX4-9" fmla="*/ 0 w 11457836"/>
              <a:gd name="connsiteY4-10" fmla="*/ 0 h 354020"/>
              <a:gd name="connsiteX0-11" fmla="*/ 0 w 11559436"/>
              <a:gd name="connsiteY0-12" fmla="*/ 0 h 360370"/>
              <a:gd name="connsiteX1-13" fmla="*/ 11559436 w 11559436"/>
              <a:gd name="connsiteY1-14" fmla="*/ 6350 h 360370"/>
              <a:gd name="connsiteX2-15" fmla="*/ 11559436 w 11559436"/>
              <a:gd name="connsiteY2-16" fmla="*/ 354432 h 360370"/>
              <a:gd name="connsiteX3-17" fmla="*/ 214416 w 11559436"/>
              <a:gd name="connsiteY3-18" fmla="*/ 360370 h 360370"/>
              <a:gd name="connsiteX4-19" fmla="*/ 0 w 11559436"/>
              <a:gd name="connsiteY4-20" fmla="*/ 0 h 360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59436" h="360370">
                <a:moveTo>
                  <a:pt x="0" y="0"/>
                </a:moveTo>
                <a:lnTo>
                  <a:pt x="11559436" y="6350"/>
                </a:lnTo>
                <a:lnTo>
                  <a:pt x="11559436" y="354432"/>
                </a:lnTo>
                <a:lnTo>
                  <a:pt x="214416" y="360370"/>
                </a:lnTo>
                <a:lnTo>
                  <a:pt x="0" y="0"/>
                </a:lnTo>
                <a:close/>
              </a:path>
            </a:pathLst>
          </a:cu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0181171" y="6526515"/>
            <a:ext cx="2010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www.justsharecloud.com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88805" y="6517802"/>
            <a:ext cx="215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为企业，连接与规划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资源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6734" y="222333"/>
            <a:ext cx="7937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安装</a:t>
            </a:r>
            <a:endParaRPr kumimoji="1" lang="zh-CN" altLang="en-US" sz="2400" b="1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60716" y="723677"/>
            <a:ext cx="2235120" cy="49801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57036" y="997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1" lang="zh-CN" altLang="en-US" dirty="0" smtClean="0">
                <a:latin typeface="微软雅黑" charset="-122"/>
                <a:ea typeface="微软雅黑" charset="-122"/>
                <a:cs typeface="微软雅黑" charset="-122"/>
              </a:rPr>
              <a:t>部门之间</a:t>
            </a:r>
            <a:endParaRPr kumimoji="1" lang="zh-CN" altLang="en-US" dirty="0">
              <a:latin typeface="微软雅黑" charset="-122"/>
              <a:ea typeface="微软雅黑" charset="-122"/>
              <a:cs typeface="微软雅黑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/>
          <a:srcRect l="42114"/>
          <a:stretch>
            <a:fillRect/>
          </a:stretch>
        </p:blipFill>
        <p:spPr>
          <a:xfrm>
            <a:off x="16636" y="0"/>
            <a:ext cx="342228" cy="10749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18" y="6387499"/>
            <a:ext cx="480546" cy="485352"/>
          </a:xfrm>
          <a:prstGeom prst="rect">
            <a:avLst/>
          </a:prstGeom>
        </p:spPr>
      </p:pic>
      <p:pic>
        <p:nvPicPr>
          <p:cNvPr id="4" name="图片 3" descr="截屏2020-03-23下午2.03.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30" y="908685"/>
            <a:ext cx="10058400" cy="4891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11"/>
          <p:cNvSpPr/>
          <p:nvPr/>
        </p:nvSpPr>
        <p:spPr>
          <a:xfrm>
            <a:off x="734164" y="6497630"/>
            <a:ext cx="11457836" cy="360370"/>
          </a:xfrm>
          <a:custGeom>
            <a:avLst/>
            <a:gdLst>
              <a:gd name="connsiteX0" fmla="*/ 0 w 11457836"/>
              <a:gd name="connsiteY0" fmla="*/ 0 h 348082"/>
              <a:gd name="connsiteX1" fmla="*/ 11457836 w 11457836"/>
              <a:gd name="connsiteY1" fmla="*/ 0 h 348082"/>
              <a:gd name="connsiteX2" fmla="*/ 11457836 w 11457836"/>
              <a:gd name="connsiteY2" fmla="*/ 348082 h 348082"/>
              <a:gd name="connsiteX3" fmla="*/ 0 w 11457836"/>
              <a:gd name="connsiteY3" fmla="*/ 348082 h 348082"/>
              <a:gd name="connsiteX4" fmla="*/ 0 w 11457836"/>
              <a:gd name="connsiteY4" fmla="*/ 0 h 348082"/>
              <a:gd name="connsiteX0-1" fmla="*/ 0 w 11457836"/>
              <a:gd name="connsiteY0-2" fmla="*/ 0 h 354020"/>
              <a:gd name="connsiteX1-3" fmla="*/ 11457836 w 11457836"/>
              <a:gd name="connsiteY1-4" fmla="*/ 0 h 354020"/>
              <a:gd name="connsiteX2-5" fmla="*/ 11457836 w 11457836"/>
              <a:gd name="connsiteY2-6" fmla="*/ 348082 h 354020"/>
              <a:gd name="connsiteX3-7" fmla="*/ 112816 w 11457836"/>
              <a:gd name="connsiteY3-8" fmla="*/ 354020 h 354020"/>
              <a:gd name="connsiteX4-9" fmla="*/ 0 w 11457836"/>
              <a:gd name="connsiteY4-10" fmla="*/ 0 h 354020"/>
              <a:gd name="connsiteX0-11" fmla="*/ 0 w 11559436"/>
              <a:gd name="connsiteY0-12" fmla="*/ 0 h 360370"/>
              <a:gd name="connsiteX1-13" fmla="*/ 11559436 w 11559436"/>
              <a:gd name="connsiteY1-14" fmla="*/ 6350 h 360370"/>
              <a:gd name="connsiteX2-15" fmla="*/ 11559436 w 11559436"/>
              <a:gd name="connsiteY2-16" fmla="*/ 354432 h 360370"/>
              <a:gd name="connsiteX3-17" fmla="*/ 214416 w 11559436"/>
              <a:gd name="connsiteY3-18" fmla="*/ 360370 h 360370"/>
              <a:gd name="connsiteX4-19" fmla="*/ 0 w 11559436"/>
              <a:gd name="connsiteY4-20" fmla="*/ 0 h 360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59436" h="360370">
                <a:moveTo>
                  <a:pt x="0" y="0"/>
                </a:moveTo>
                <a:lnTo>
                  <a:pt x="11559436" y="6350"/>
                </a:lnTo>
                <a:lnTo>
                  <a:pt x="11559436" y="354432"/>
                </a:lnTo>
                <a:lnTo>
                  <a:pt x="214416" y="360370"/>
                </a:lnTo>
                <a:lnTo>
                  <a:pt x="0" y="0"/>
                </a:lnTo>
                <a:close/>
              </a:path>
            </a:pathLst>
          </a:cu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181171" y="6526515"/>
            <a:ext cx="2010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www.justsharecloud.com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88805" y="6517802"/>
            <a:ext cx="215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为企业，连接与规划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资源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6734" y="222333"/>
            <a:ext cx="28816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创建第一个</a:t>
            </a:r>
            <a:r>
              <a:rPr kumimoji="1" lang="en-US" altLang="zh-CN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Vue</a:t>
            </a:r>
            <a:r>
              <a:rPr kumimoji="1" lang="zh-CN" altLang="en-US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应用</a:t>
            </a:r>
            <a:endParaRPr kumimoji="1" lang="zh-CN" altLang="en-US" sz="2400" b="1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60716" y="723677"/>
            <a:ext cx="2235120" cy="49801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/>
          <a:srcRect l="42114"/>
          <a:stretch>
            <a:fillRect/>
          </a:stretch>
        </p:blipFill>
        <p:spPr>
          <a:xfrm>
            <a:off x="16636" y="0"/>
            <a:ext cx="342228" cy="107490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18" y="6387499"/>
            <a:ext cx="480546" cy="4853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" y="1075055"/>
            <a:ext cx="5701030" cy="39833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30975" y="723900"/>
            <a:ext cx="5535930" cy="43802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2800">
                <a:solidFill>
                  <a:schemeClr val="accent1"/>
                </a:solidFill>
              </a:rPr>
              <a:t>代码做了什么事情？</a:t>
            </a:r>
            <a:endParaRPr lang="zh-CN" altLang="en-US"/>
          </a:p>
          <a:p>
            <a:pPr marL="285750" indent="-285750">
              <a:lnSpc>
                <a:spcPct val="220000"/>
              </a:lnSpc>
              <a:buFont typeface="Wingdings" panose="05000000000000000000" charset="0"/>
              <a:buChar char="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javaScript代码创建了一个Vue对象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marL="285750" indent="-285750">
              <a:lnSpc>
                <a:spcPct val="220000"/>
              </a:lnSpc>
              <a:buFont typeface="Wingdings" panose="05000000000000000000" charset="0"/>
              <a:buChar char="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创建对象时传入了一个options: {}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marL="342900" indent="-342900">
              <a:lnSpc>
                <a:spcPct val="2200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{}中包含了el属性：该属性决定了这个Vue对象挂载到哪个元素上，这里挂载到了id为app的元素上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marL="342900" indent="-342900">
              <a:lnSpc>
                <a:spcPct val="2200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{}中包含了data属性：该属性通常会存储一些数据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marL="342900" indent="-342900">
              <a:lnSpc>
                <a:spcPct val="220000"/>
              </a:lnSpc>
              <a:buFont typeface="Wingdings" panose="05000000000000000000" charset="0"/>
              <a:buChar char="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这个message数据绑定到Dom是响应式的。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indent="0">
              <a:lnSpc>
                <a:spcPct val="220000"/>
              </a:lnSpc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事例：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hlinkClick r:id="rId4" tooltip=""/>
              </a:rPr>
              <a:t>demo1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746864" y="6497630"/>
            <a:ext cx="11457836" cy="360370"/>
          </a:xfrm>
          <a:custGeom>
            <a:avLst/>
            <a:gdLst>
              <a:gd name="connsiteX0" fmla="*/ 0 w 11457836"/>
              <a:gd name="connsiteY0" fmla="*/ 0 h 348082"/>
              <a:gd name="connsiteX1" fmla="*/ 11457836 w 11457836"/>
              <a:gd name="connsiteY1" fmla="*/ 0 h 348082"/>
              <a:gd name="connsiteX2" fmla="*/ 11457836 w 11457836"/>
              <a:gd name="connsiteY2" fmla="*/ 348082 h 348082"/>
              <a:gd name="connsiteX3" fmla="*/ 0 w 11457836"/>
              <a:gd name="connsiteY3" fmla="*/ 348082 h 348082"/>
              <a:gd name="connsiteX4" fmla="*/ 0 w 11457836"/>
              <a:gd name="connsiteY4" fmla="*/ 0 h 348082"/>
              <a:gd name="connsiteX0-1" fmla="*/ 0 w 11457836"/>
              <a:gd name="connsiteY0-2" fmla="*/ 0 h 354020"/>
              <a:gd name="connsiteX1-3" fmla="*/ 11457836 w 11457836"/>
              <a:gd name="connsiteY1-4" fmla="*/ 0 h 354020"/>
              <a:gd name="connsiteX2-5" fmla="*/ 11457836 w 11457836"/>
              <a:gd name="connsiteY2-6" fmla="*/ 348082 h 354020"/>
              <a:gd name="connsiteX3-7" fmla="*/ 112816 w 11457836"/>
              <a:gd name="connsiteY3-8" fmla="*/ 354020 h 354020"/>
              <a:gd name="connsiteX4-9" fmla="*/ 0 w 11457836"/>
              <a:gd name="connsiteY4-10" fmla="*/ 0 h 354020"/>
              <a:gd name="connsiteX0-11" fmla="*/ 0 w 11559436"/>
              <a:gd name="connsiteY0-12" fmla="*/ 0 h 360370"/>
              <a:gd name="connsiteX1-13" fmla="*/ 11559436 w 11559436"/>
              <a:gd name="connsiteY1-14" fmla="*/ 6350 h 360370"/>
              <a:gd name="connsiteX2-15" fmla="*/ 11559436 w 11559436"/>
              <a:gd name="connsiteY2-16" fmla="*/ 354432 h 360370"/>
              <a:gd name="connsiteX3-17" fmla="*/ 214416 w 11559436"/>
              <a:gd name="connsiteY3-18" fmla="*/ 360370 h 360370"/>
              <a:gd name="connsiteX4-19" fmla="*/ 0 w 11559436"/>
              <a:gd name="connsiteY4-20" fmla="*/ 0 h 360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59436" h="360370">
                <a:moveTo>
                  <a:pt x="0" y="0"/>
                </a:moveTo>
                <a:lnTo>
                  <a:pt x="11559436" y="6350"/>
                </a:lnTo>
                <a:lnTo>
                  <a:pt x="11559436" y="354432"/>
                </a:lnTo>
                <a:lnTo>
                  <a:pt x="214416" y="360370"/>
                </a:lnTo>
                <a:lnTo>
                  <a:pt x="0" y="0"/>
                </a:lnTo>
                <a:close/>
              </a:path>
            </a:pathLst>
          </a:cu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93871" y="6526515"/>
            <a:ext cx="2010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www.justsharecloud.com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1505" y="6517802"/>
            <a:ext cx="215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为企业，连接与规划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资源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6734" y="240748"/>
            <a:ext cx="19653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Vue</a:t>
            </a:r>
            <a:r>
              <a:rPr kumimoji="1" lang="zh-CN" altLang="en-US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列表显示</a:t>
            </a:r>
            <a:endParaRPr kumimoji="1" lang="zh-CN" altLang="en-US" sz="2400" b="1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73416" y="723677"/>
            <a:ext cx="2235120" cy="49801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/>
          <a:srcRect l="42114"/>
          <a:stretch>
            <a:fillRect/>
          </a:stretch>
        </p:blipFill>
        <p:spPr>
          <a:xfrm>
            <a:off x="29336" y="0"/>
            <a:ext cx="342228" cy="107490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8" y="6387499"/>
            <a:ext cx="480546" cy="4853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" y="856615"/>
            <a:ext cx="5876925" cy="558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91960" y="371475"/>
            <a:ext cx="5075555" cy="4897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220000"/>
              </a:lnSpc>
              <a:buNone/>
            </a:pPr>
            <a:r>
              <a:rPr lang="en-US" altLang="zh-CN" sz="2800">
                <a:solidFill>
                  <a:schemeClr val="accent1"/>
                </a:solidFill>
                <a:sym typeface="+mn-ea"/>
              </a:rPr>
              <a:t>v-for</a:t>
            </a:r>
            <a:r>
              <a:rPr lang="zh-CN" altLang="en-US" sz="2800">
                <a:solidFill>
                  <a:schemeClr val="accent1"/>
                </a:solidFill>
                <a:sym typeface="+mn-ea"/>
              </a:rPr>
              <a:t>的好处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marL="342900" indent="-342900" algn="l">
              <a:lnSpc>
                <a:spcPct val="220000"/>
              </a:lnSpc>
              <a:buFont typeface="Wingdings" panose="05000000000000000000" charset="0"/>
              <a:buChar char=""/>
            </a:pP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我们再也不需要在javaScript中完成DOM的拼接相关的工作了</a:t>
            </a:r>
            <a:endParaRPr lang="en-US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marL="342900" indent="-342900" algn="l">
              <a:lnSpc>
                <a:spcPct val="220000"/>
              </a:lnSpc>
              <a:buFont typeface="Wingdings" panose="05000000000000000000" charset="0"/>
              <a:buChar char=""/>
            </a:pP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而且，更重要的它还是响应式的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marL="342900" lvl="0" indent="-342900" algn="l">
              <a:lnSpc>
                <a:spcPct val="220000"/>
              </a:lnSpc>
              <a:buFont typeface="Wingdings" panose="05000000000000000000" charset="0"/>
              <a:buAutoNum type="arabicPeriod"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当数组中的数据改变时，界面也会自动改变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marL="342900" lvl="0" indent="-342900" algn="l">
              <a:lnSpc>
                <a:spcPct val="220000"/>
              </a:lnSpc>
              <a:buFont typeface="Wingdings" panose="05000000000000000000" charset="0"/>
              <a:buAutoNum type="arabicPeriod"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可以通过打开开发者模式的console试一下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事例：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4" action="ppaction://hlinkfile"/>
              </a:rPr>
              <a:t>demo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4" action="ppaction://hlinkfile"/>
              </a:rPr>
              <a:t>2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746864" y="6497630"/>
            <a:ext cx="11457836" cy="360370"/>
          </a:xfrm>
          <a:custGeom>
            <a:avLst/>
            <a:gdLst>
              <a:gd name="connsiteX0" fmla="*/ 0 w 11457836"/>
              <a:gd name="connsiteY0" fmla="*/ 0 h 348082"/>
              <a:gd name="connsiteX1" fmla="*/ 11457836 w 11457836"/>
              <a:gd name="connsiteY1" fmla="*/ 0 h 348082"/>
              <a:gd name="connsiteX2" fmla="*/ 11457836 w 11457836"/>
              <a:gd name="connsiteY2" fmla="*/ 348082 h 348082"/>
              <a:gd name="connsiteX3" fmla="*/ 0 w 11457836"/>
              <a:gd name="connsiteY3" fmla="*/ 348082 h 348082"/>
              <a:gd name="connsiteX4" fmla="*/ 0 w 11457836"/>
              <a:gd name="connsiteY4" fmla="*/ 0 h 348082"/>
              <a:gd name="connsiteX0-1" fmla="*/ 0 w 11457836"/>
              <a:gd name="connsiteY0-2" fmla="*/ 0 h 354020"/>
              <a:gd name="connsiteX1-3" fmla="*/ 11457836 w 11457836"/>
              <a:gd name="connsiteY1-4" fmla="*/ 0 h 354020"/>
              <a:gd name="connsiteX2-5" fmla="*/ 11457836 w 11457836"/>
              <a:gd name="connsiteY2-6" fmla="*/ 348082 h 354020"/>
              <a:gd name="connsiteX3-7" fmla="*/ 112816 w 11457836"/>
              <a:gd name="connsiteY3-8" fmla="*/ 354020 h 354020"/>
              <a:gd name="connsiteX4-9" fmla="*/ 0 w 11457836"/>
              <a:gd name="connsiteY4-10" fmla="*/ 0 h 354020"/>
              <a:gd name="connsiteX0-11" fmla="*/ 0 w 11559436"/>
              <a:gd name="connsiteY0-12" fmla="*/ 0 h 360370"/>
              <a:gd name="connsiteX1-13" fmla="*/ 11559436 w 11559436"/>
              <a:gd name="connsiteY1-14" fmla="*/ 6350 h 360370"/>
              <a:gd name="connsiteX2-15" fmla="*/ 11559436 w 11559436"/>
              <a:gd name="connsiteY2-16" fmla="*/ 354432 h 360370"/>
              <a:gd name="connsiteX3-17" fmla="*/ 214416 w 11559436"/>
              <a:gd name="connsiteY3-18" fmla="*/ 360370 h 360370"/>
              <a:gd name="connsiteX4-19" fmla="*/ 0 w 11559436"/>
              <a:gd name="connsiteY4-20" fmla="*/ 0 h 360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59436" h="360370">
                <a:moveTo>
                  <a:pt x="0" y="0"/>
                </a:moveTo>
                <a:lnTo>
                  <a:pt x="11559436" y="6350"/>
                </a:lnTo>
                <a:lnTo>
                  <a:pt x="11559436" y="354432"/>
                </a:lnTo>
                <a:lnTo>
                  <a:pt x="214416" y="360370"/>
                </a:lnTo>
                <a:lnTo>
                  <a:pt x="0" y="0"/>
                </a:lnTo>
                <a:close/>
              </a:path>
            </a:pathLst>
          </a:cu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93871" y="6526515"/>
            <a:ext cx="2010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www.justsharecloud.com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1505" y="6517802"/>
            <a:ext cx="215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为企业，连接与规划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资源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6734" y="240748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例子计数器</a:t>
            </a:r>
            <a:endParaRPr kumimoji="1" lang="zh-CN" altLang="en-US" sz="2400" b="1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73416" y="723677"/>
            <a:ext cx="2235120" cy="49801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/>
          <a:srcRect l="42114"/>
          <a:stretch>
            <a:fillRect/>
          </a:stretch>
        </p:blipFill>
        <p:spPr>
          <a:xfrm>
            <a:off x="29336" y="0"/>
            <a:ext cx="342228" cy="107490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8" y="6387499"/>
            <a:ext cx="480546" cy="48535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93535" y="371475"/>
            <a:ext cx="5273040" cy="5302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220000"/>
              </a:lnSpc>
              <a:buNone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事例：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demo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  <a:hlinkClick r:id="rId3" action="ppaction://hlinkfile"/>
              </a:rPr>
              <a:t>3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lvl="0" indent="0" algn="l">
              <a:lnSpc>
                <a:spcPct val="220000"/>
              </a:lnSpc>
              <a:buFont typeface="Wingdings" panose="05000000000000000000" charset="0"/>
              <a:buNone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7395" y="774065"/>
            <a:ext cx="5848350" cy="4828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lnSpc>
                <a:spcPct val="220000"/>
              </a:lnSpc>
              <a:buFont typeface="Wingdings" panose="05000000000000000000" charset="0"/>
              <a:buChar char="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现在我们来实现一个小的计数器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marL="800100" lvl="1" indent="-342900" algn="l">
              <a:lnSpc>
                <a:spcPct val="22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点击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+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计数器加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1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marL="800100" lvl="1" indent="-342900" algn="l">
              <a:lnSpc>
                <a:spcPct val="22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点击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-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计数器减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1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marL="342900" indent="-342900" algn="l">
              <a:lnSpc>
                <a:spcPct val="220000"/>
              </a:lnSpc>
              <a:buFont typeface="Wingdings" panose="05000000000000000000" charset="0"/>
              <a:buChar char="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新的属性：methods,该属性用于在Vue对象中定义方法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marL="342900" indent="-342900" algn="l">
              <a:lnSpc>
                <a:spcPct val="220000"/>
              </a:lnSpc>
              <a:buFont typeface="Wingdings" panose="05000000000000000000" charset="0"/>
              <a:buChar char="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新的指令：@click，该指令用于监听某个元素的点击事件，并且需要指定当发生点击时，执行的方法（通常是methods中定义的方法）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25" y="371475"/>
            <a:ext cx="5274310" cy="4166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746864" y="6497630"/>
            <a:ext cx="11457836" cy="360370"/>
          </a:xfrm>
          <a:custGeom>
            <a:avLst/>
            <a:gdLst>
              <a:gd name="connsiteX0" fmla="*/ 0 w 11457836"/>
              <a:gd name="connsiteY0" fmla="*/ 0 h 348082"/>
              <a:gd name="connsiteX1" fmla="*/ 11457836 w 11457836"/>
              <a:gd name="connsiteY1" fmla="*/ 0 h 348082"/>
              <a:gd name="connsiteX2" fmla="*/ 11457836 w 11457836"/>
              <a:gd name="connsiteY2" fmla="*/ 348082 h 348082"/>
              <a:gd name="connsiteX3" fmla="*/ 0 w 11457836"/>
              <a:gd name="connsiteY3" fmla="*/ 348082 h 348082"/>
              <a:gd name="connsiteX4" fmla="*/ 0 w 11457836"/>
              <a:gd name="connsiteY4" fmla="*/ 0 h 348082"/>
              <a:gd name="connsiteX0-1" fmla="*/ 0 w 11457836"/>
              <a:gd name="connsiteY0-2" fmla="*/ 0 h 354020"/>
              <a:gd name="connsiteX1-3" fmla="*/ 11457836 w 11457836"/>
              <a:gd name="connsiteY1-4" fmla="*/ 0 h 354020"/>
              <a:gd name="connsiteX2-5" fmla="*/ 11457836 w 11457836"/>
              <a:gd name="connsiteY2-6" fmla="*/ 348082 h 354020"/>
              <a:gd name="connsiteX3-7" fmla="*/ 112816 w 11457836"/>
              <a:gd name="connsiteY3-8" fmla="*/ 354020 h 354020"/>
              <a:gd name="connsiteX4-9" fmla="*/ 0 w 11457836"/>
              <a:gd name="connsiteY4-10" fmla="*/ 0 h 354020"/>
              <a:gd name="connsiteX0-11" fmla="*/ 0 w 11559436"/>
              <a:gd name="connsiteY0-12" fmla="*/ 0 h 360370"/>
              <a:gd name="connsiteX1-13" fmla="*/ 11559436 w 11559436"/>
              <a:gd name="connsiteY1-14" fmla="*/ 6350 h 360370"/>
              <a:gd name="connsiteX2-15" fmla="*/ 11559436 w 11559436"/>
              <a:gd name="connsiteY2-16" fmla="*/ 354432 h 360370"/>
              <a:gd name="connsiteX3-17" fmla="*/ 214416 w 11559436"/>
              <a:gd name="connsiteY3-18" fmla="*/ 360370 h 360370"/>
              <a:gd name="connsiteX4-19" fmla="*/ 0 w 11559436"/>
              <a:gd name="connsiteY4-20" fmla="*/ 0 h 360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59436" h="360370">
                <a:moveTo>
                  <a:pt x="0" y="0"/>
                </a:moveTo>
                <a:lnTo>
                  <a:pt x="11559436" y="6350"/>
                </a:lnTo>
                <a:lnTo>
                  <a:pt x="11559436" y="354432"/>
                </a:lnTo>
                <a:lnTo>
                  <a:pt x="214416" y="360370"/>
                </a:lnTo>
                <a:lnTo>
                  <a:pt x="0" y="0"/>
                </a:lnTo>
                <a:close/>
              </a:path>
            </a:pathLst>
          </a:cu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93871" y="6526515"/>
            <a:ext cx="2010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www.justsharecloud.com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1505" y="6517802"/>
            <a:ext cx="215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为企业，连接与规划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资源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6734" y="240748"/>
            <a:ext cx="23285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Vue</a:t>
            </a:r>
            <a:r>
              <a:rPr kumimoji="1" lang="zh-CN" altLang="en-US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中的</a:t>
            </a:r>
            <a:r>
              <a:rPr kumimoji="1" lang="en-US" altLang="zh-CN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MVVM</a:t>
            </a:r>
            <a:endParaRPr kumimoji="1" lang="en-US" altLang="zh-CN" sz="2400" b="1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73416" y="723677"/>
            <a:ext cx="2235120" cy="49801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/>
          <a:srcRect l="42114"/>
          <a:stretch>
            <a:fillRect/>
          </a:stretch>
        </p:blipFill>
        <p:spPr>
          <a:xfrm>
            <a:off x="29336" y="0"/>
            <a:ext cx="342228" cy="107490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8" y="6387499"/>
            <a:ext cx="480546" cy="48535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73420" y="0"/>
            <a:ext cx="6167755" cy="61836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lvl="0" indent="-342900" algn="l">
              <a:lnSpc>
                <a:spcPct val="220000"/>
              </a:lnSpc>
              <a:buFont typeface="Wingdings" panose="05000000000000000000" charset="0"/>
              <a:buChar char=""/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View层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marL="800100" lvl="1" indent="-342900" algn="l">
              <a:lnSpc>
                <a:spcPct val="220000"/>
              </a:lnSpc>
              <a:buFont typeface="Wingdings" panose="05000000000000000000" charset="0"/>
              <a:buChar char="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视图层，通常就是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DOM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marL="800100" lvl="1" indent="-342900" algn="l">
              <a:lnSpc>
                <a:spcPct val="220000"/>
              </a:lnSpc>
              <a:buFont typeface="Wingdings" panose="05000000000000000000" charset="0"/>
              <a:buChar char="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主要的作用就是给用户展示各种信息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marL="285750" lvl="0" indent="-285750" algn="l">
              <a:lnSpc>
                <a:spcPct val="220000"/>
              </a:lnSpc>
              <a:buFont typeface="Wingdings" panose="05000000000000000000" charset="0"/>
              <a:buChar char=""/>
            </a:pP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Model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层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marL="742950" lvl="1" indent="-285750" algn="l">
              <a:lnSpc>
                <a:spcPct val="220000"/>
              </a:lnSpc>
              <a:buFont typeface="Wingdings" panose="05000000000000000000" charset="0"/>
              <a:buChar char="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数据层，就是Vue options中的data参数中的数据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marL="742950" lvl="1" indent="-285750" algn="l">
              <a:lnSpc>
                <a:spcPct val="220000"/>
              </a:lnSpc>
              <a:buFont typeface="Wingdings" panose="05000000000000000000" charset="0"/>
              <a:buChar char="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需要响应式的数据需要提前在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data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中定义好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marL="285750" lvl="0" indent="-285750" algn="l">
              <a:lnSpc>
                <a:spcPct val="220000"/>
              </a:lnSpc>
              <a:buFont typeface="Wingdings" panose="05000000000000000000" charset="0"/>
              <a:buChar char=""/>
            </a:pP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ViewModel层</a:t>
            </a:r>
            <a:endParaRPr lang="en-US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  <a:p>
            <a:pPr marL="742950" lvl="1" indent="-285750" algn="l">
              <a:lnSpc>
                <a:spcPct val="220000"/>
              </a:lnSpc>
              <a:buFont typeface="Wingdings" panose="05000000000000000000" charset="0"/>
              <a:buChar char="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视图模型层，是view和Model沟通的桥梁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marL="742950" lvl="1" indent="-285750" algn="l">
              <a:lnSpc>
                <a:spcPct val="220000"/>
              </a:lnSpc>
              <a:buFont typeface="Wingdings" panose="05000000000000000000" charset="0"/>
              <a:buChar char="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一方面它实现了Data Binding,就是数据绑定，将Model的改变实时的更新在View中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marL="742950" lvl="1" indent="-285750" algn="l">
              <a:lnSpc>
                <a:spcPct val="220000"/>
              </a:lnSpc>
              <a:buFont typeface="Wingdings" panose="05000000000000000000" charset="0"/>
              <a:buChar char="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另一方面它实现了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Dom Listener,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就是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Dom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监听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当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Dom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发生一些事件时，可以监听到，并在需要的情况下改变对应的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data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" y="1075055"/>
            <a:ext cx="4918075" cy="3390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746864" y="6497630"/>
            <a:ext cx="11457836" cy="360370"/>
          </a:xfrm>
          <a:custGeom>
            <a:avLst/>
            <a:gdLst>
              <a:gd name="connsiteX0" fmla="*/ 0 w 11457836"/>
              <a:gd name="connsiteY0" fmla="*/ 0 h 348082"/>
              <a:gd name="connsiteX1" fmla="*/ 11457836 w 11457836"/>
              <a:gd name="connsiteY1" fmla="*/ 0 h 348082"/>
              <a:gd name="connsiteX2" fmla="*/ 11457836 w 11457836"/>
              <a:gd name="connsiteY2" fmla="*/ 348082 h 348082"/>
              <a:gd name="connsiteX3" fmla="*/ 0 w 11457836"/>
              <a:gd name="connsiteY3" fmla="*/ 348082 h 348082"/>
              <a:gd name="connsiteX4" fmla="*/ 0 w 11457836"/>
              <a:gd name="connsiteY4" fmla="*/ 0 h 348082"/>
              <a:gd name="connsiteX0-1" fmla="*/ 0 w 11457836"/>
              <a:gd name="connsiteY0-2" fmla="*/ 0 h 354020"/>
              <a:gd name="connsiteX1-3" fmla="*/ 11457836 w 11457836"/>
              <a:gd name="connsiteY1-4" fmla="*/ 0 h 354020"/>
              <a:gd name="connsiteX2-5" fmla="*/ 11457836 w 11457836"/>
              <a:gd name="connsiteY2-6" fmla="*/ 348082 h 354020"/>
              <a:gd name="connsiteX3-7" fmla="*/ 112816 w 11457836"/>
              <a:gd name="connsiteY3-8" fmla="*/ 354020 h 354020"/>
              <a:gd name="connsiteX4-9" fmla="*/ 0 w 11457836"/>
              <a:gd name="connsiteY4-10" fmla="*/ 0 h 354020"/>
              <a:gd name="connsiteX0-11" fmla="*/ 0 w 11559436"/>
              <a:gd name="connsiteY0-12" fmla="*/ 0 h 360370"/>
              <a:gd name="connsiteX1-13" fmla="*/ 11559436 w 11559436"/>
              <a:gd name="connsiteY1-14" fmla="*/ 6350 h 360370"/>
              <a:gd name="connsiteX2-15" fmla="*/ 11559436 w 11559436"/>
              <a:gd name="connsiteY2-16" fmla="*/ 354432 h 360370"/>
              <a:gd name="connsiteX3-17" fmla="*/ 214416 w 11559436"/>
              <a:gd name="connsiteY3-18" fmla="*/ 360370 h 360370"/>
              <a:gd name="connsiteX4-19" fmla="*/ 0 w 11559436"/>
              <a:gd name="connsiteY4-20" fmla="*/ 0 h 360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559436" h="360370">
                <a:moveTo>
                  <a:pt x="0" y="0"/>
                </a:moveTo>
                <a:lnTo>
                  <a:pt x="11559436" y="6350"/>
                </a:lnTo>
                <a:lnTo>
                  <a:pt x="11559436" y="354432"/>
                </a:lnTo>
                <a:lnTo>
                  <a:pt x="214416" y="360370"/>
                </a:lnTo>
                <a:lnTo>
                  <a:pt x="0" y="0"/>
                </a:lnTo>
                <a:close/>
              </a:path>
            </a:pathLst>
          </a:cu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93871" y="6526515"/>
            <a:ext cx="2010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www.justsharecloud.com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1505" y="6517802"/>
            <a:ext cx="215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为企业，连接与规划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一切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资源</a:t>
            </a:r>
            <a:endParaRPr kumimoji="1" lang="zh-CN" altLang="en-US" sz="12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0229" y="263608"/>
            <a:ext cx="21145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Vue</a:t>
            </a:r>
            <a:r>
              <a:rPr kumimoji="1" lang="zh-CN" altLang="en-US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的</a:t>
            </a:r>
            <a:r>
              <a:rPr kumimoji="1" lang="en-US" altLang="zh-CN" sz="2400" b="1" dirty="0">
                <a:solidFill>
                  <a:srgbClr val="0063A8"/>
                </a:solidFill>
                <a:latin typeface="微软雅黑" charset="-122"/>
                <a:ea typeface="微软雅黑" charset="-122"/>
                <a:cs typeface="微软雅黑" charset="-122"/>
              </a:rPr>
              <a:t>options</a:t>
            </a:r>
            <a:endParaRPr kumimoji="1" lang="en-US" altLang="zh-CN" sz="2400" b="1" dirty="0">
              <a:solidFill>
                <a:srgbClr val="0063A8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73416" y="723677"/>
            <a:ext cx="2235120" cy="49801"/>
          </a:xfrm>
          <a:prstGeom prst="rect">
            <a:avLst/>
          </a:prstGeom>
          <a:solidFill>
            <a:srgbClr val="0063A8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/>
          <a:srcRect l="42114"/>
          <a:stretch>
            <a:fillRect/>
          </a:stretch>
        </p:blipFill>
        <p:spPr>
          <a:xfrm>
            <a:off x="29336" y="0"/>
            <a:ext cx="342228" cy="107490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8" y="6387499"/>
            <a:ext cx="480546" cy="485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46760" y="981075"/>
            <a:ext cx="10584815" cy="31369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lnSpc>
                <a:spcPct val="220000"/>
              </a:lnSpc>
              <a:buFont typeface="Wingdings" panose="05000000000000000000" charset="0"/>
              <a:buChar char="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我们在创建Vue实例时传入了一个对象options。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marL="285750" indent="-285750" algn="l">
              <a:lnSpc>
                <a:spcPct val="220000"/>
              </a:lnSpc>
              <a:buFont typeface="Wingdings" panose="05000000000000000000" charset="0"/>
              <a:buChar char="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这个options包含了哪些选项？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lvl="1" indent="0" algn="l">
              <a:lnSpc>
                <a:spcPct val="220000"/>
              </a:lnSpc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详细解析：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hlinkClick r:id="rId3" action="ppaction://hlinkfile"/>
              </a:rPr>
              <a:t>https://cn.vuejs.org/v2/api/#%E9%80%89%E9%A1%B9-%E6%95%B0%E6%8D%AE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hlinkClick r:id="rId3" action="ppaction://hlinkfile"/>
            </a:endParaRPr>
          </a:p>
          <a:p>
            <a:pPr marL="285750" lvl="0" indent="-285750" algn="l">
              <a:lnSpc>
                <a:spcPct val="220000"/>
              </a:lnSpc>
              <a:buFont typeface="Wingdings" panose="05000000000000000000" charset="0"/>
              <a:buChar char="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+mn-ea"/>
              </a:rPr>
              <a:t>目前掌握这些选项：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  <a:p>
            <a:pPr marL="285750" lvl="0" indent="-285750" algn="l">
              <a:lnSpc>
                <a:spcPct val="220000"/>
              </a:lnSpc>
              <a:buFont typeface="Wingdings" panose="05000000000000000000" charset="0"/>
              <a:buChar char="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  <a:hlinkClick r:id="rId3" action="ppaction://hlinkfile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6760" y="981075"/>
            <a:ext cx="10584815" cy="1918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lnSpc>
                <a:spcPct val="220000"/>
              </a:lnSpc>
              <a:buFont typeface="Wingdings" panose="05000000000000000000" charset="0"/>
              <a:buChar char="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我们在创建Vue实例时传入了一个对象options。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marL="285750" indent="-285750" algn="l">
              <a:lnSpc>
                <a:spcPct val="220000"/>
              </a:lnSpc>
              <a:buFont typeface="Wingdings" panose="05000000000000000000" charset="0"/>
              <a:buChar char="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这个options包含了哪些选项？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lvl="1" indent="0" algn="l">
              <a:lnSpc>
                <a:spcPct val="220000"/>
              </a:lnSpc>
              <a:buFont typeface="Wingdings" panose="05000000000000000000" charset="0"/>
              <a:buNone/>
            </a:pP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pic>
        <p:nvPicPr>
          <p:cNvPr id="6" name="图片 5" descr="截屏2020-03-23下午4.43.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675" y="3502025"/>
            <a:ext cx="4211955" cy="2748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2494</Words>
  <Application>WPS 演示</Application>
  <PresentationFormat>宽屏</PresentationFormat>
  <Paragraphs>315</Paragraphs>
  <Slides>33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9" baseType="lpstr">
      <vt:lpstr>Arial</vt:lpstr>
      <vt:lpstr>方正书宋_GBK</vt:lpstr>
      <vt:lpstr>Wingdings</vt:lpstr>
      <vt:lpstr>微软雅黑</vt:lpstr>
      <vt:lpstr>汉仪旗黑KW</vt:lpstr>
      <vt:lpstr>宋体</vt:lpstr>
      <vt:lpstr>PMingLiU</vt:lpstr>
      <vt:lpstr>楷体</vt:lpstr>
      <vt:lpstr>Microsoft YaHei Light</vt:lpstr>
      <vt:lpstr>苹方-简</vt:lpstr>
      <vt:lpstr>Helvetica</vt:lpstr>
      <vt:lpstr>Wingdings</vt:lpstr>
      <vt:lpstr>Calibri</vt:lpstr>
      <vt:lpstr>Helvetica Neue</vt:lpstr>
      <vt:lpstr>宋体</vt:lpstr>
      <vt:lpstr>Arial Unicode MS</vt:lpstr>
      <vt:lpstr>汉仪书宋二KW</vt:lpstr>
      <vt:lpstr>Calibri Light</vt:lpstr>
      <vt:lpstr>宋体-繁</vt:lpstr>
      <vt:lpstr>DengXian</vt:lpstr>
      <vt:lpstr>汉仪中等线KW</vt:lpstr>
      <vt:lpstr>Microsoft YaHei Light</vt:lpstr>
      <vt:lpstr>PMingLiU</vt:lpstr>
      <vt:lpstr>微软雅黑</vt:lpstr>
      <vt:lpstr>汉仪楷体KW</vt:lpstr>
      <vt:lpstr>Office Theme</vt:lpstr>
      <vt:lpstr>PowerPoint 演示文稿</vt:lpstr>
      <vt:lpstr>介绍Vue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xulei</cp:lastModifiedBy>
  <cp:revision>565</cp:revision>
  <dcterms:created xsi:type="dcterms:W3CDTF">2020-03-27T08:22:15Z</dcterms:created>
  <dcterms:modified xsi:type="dcterms:W3CDTF">2020-03-27T08:22:15Z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2052-2.1.0.3383</vt:lpwstr>
  </property>
</Properties>
</file>